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88" r:id="rId2"/>
    <p:sldId id="289" r:id="rId3"/>
    <p:sldId id="290" r:id="rId4"/>
    <p:sldId id="257" r:id="rId5"/>
    <p:sldId id="258" r:id="rId6"/>
    <p:sldId id="259" r:id="rId7"/>
    <p:sldId id="287" r:id="rId8"/>
    <p:sldId id="297" r:id="rId9"/>
    <p:sldId id="286" r:id="rId10"/>
    <p:sldId id="292" r:id="rId11"/>
    <p:sldId id="280" r:id="rId12"/>
    <p:sldId id="281" r:id="rId13"/>
    <p:sldId id="283" r:id="rId14"/>
    <p:sldId id="284" r:id="rId15"/>
    <p:sldId id="285" r:id="rId16"/>
    <p:sldId id="261" r:id="rId17"/>
    <p:sldId id="262" r:id="rId18"/>
    <p:sldId id="263" r:id="rId19"/>
    <p:sldId id="264" r:id="rId20"/>
    <p:sldId id="265" r:id="rId21"/>
    <p:sldId id="266" r:id="rId22"/>
    <p:sldId id="267" r:id="rId23"/>
    <p:sldId id="268" r:id="rId24"/>
    <p:sldId id="269" r:id="rId25"/>
    <p:sldId id="293" r:id="rId26"/>
    <p:sldId id="270" r:id="rId27"/>
    <p:sldId id="294" r:id="rId28"/>
    <p:sldId id="295" r:id="rId29"/>
    <p:sldId id="296" r:id="rId30"/>
    <p:sldId id="271" r:id="rId31"/>
    <p:sldId id="272" r:id="rId32"/>
    <p:sldId id="273" r:id="rId33"/>
    <p:sldId id="274" r:id="rId34"/>
    <p:sldId id="275" r:id="rId35"/>
    <p:sldId id="276" r:id="rId36"/>
    <p:sldId id="277" r:id="rId37"/>
    <p:sldId id="278" r:id="rId38"/>
    <p:sldId id="279" r:id="rId39"/>
    <p:sldId id="322" r:id="rId40"/>
    <p:sldId id="323" r:id="rId41"/>
    <p:sldId id="324" r:id="rId42"/>
    <p:sldId id="325" r:id="rId43"/>
    <p:sldId id="326" r:id="rId44"/>
    <p:sldId id="327" r:id="rId45"/>
    <p:sldId id="291" r:id="rId46"/>
    <p:sldId id="298" r:id="rId47"/>
    <p:sldId id="299" r:id="rId48"/>
    <p:sldId id="300" r:id="rId49"/>
    <p:sldId id="301" r:id="rId50"/>
    <p:sldId id="302" r:id="rId51"/>
    <p:sldId id="303" r:id="rId52"/>
    <p:sldId id="304" r:id="rId53"/>
    <p:sldId id="311" r:id="rId54"/>
    <p:sldId id="312" r:id="rId55"/>
    <p:sldId id="305" r:id="rId56"/>
    <p:sldId id="306" r:id="rId57"/>
    <p:sldId id="307" r:id="rId58"/>
    <p:sldId id="308" r:id="rId59"/>
    <p:sldId id="309" r:id="rId60"/>
    <p:sldId id="310" r:id="rId61"/>
    <p:sldId id="321" r:id="rId62"/>
    <p:sldId id="316" r:id="rId63"/>
    <p:sldId id="317" r:id="rId64"/>
    <p:sldId id="318" r:id="rId65"/>
    <p:sldId id="319" r:id="rId66"/>
    <p:sldId id="320" r:id="rId67"/>
    <p:sldId id="313" r:id="rId68"/>
    <p:sldId id="314" r:id="rId69"/>
    <p:sldId id="315" r:id="rId70"/>
    <p:sldId id="32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4660"/>
  </p:normalViewPr>
  <p:slideViewPr>
    <p:cSldViewPr snapToGrid="0">
      <p:cViewPr>
        <p:scale>
          <a:sx n="81" d="100"/>
          <a:sy n="81" d="100"/>
        </p:scale>
        <p:origin x="-39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9F214-9A2F-4AEE-BA07-2C3390D6A8B4}" type="datetimeFigureOut">
              <a:rPr lang="en-US" smtClean="0"/>
              <a:t>15-Nov-17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6F98-1A43-4B4B-BB3E-BB0B5D85D43B}" type="slidenum">
              <a:rPr lang="en-US" smtClean="0"/>
              <a:t>‹#›</a:t>
            </a:fld>
            <a:endParaRPr lang="en-US"/>
          </a:p>
        </p:txBody>
      </p:sp>
    </p:spTree>
    <p:extLst>
      <p:ext uri="{BB962C8B-B14F-4D97-AF65-F5344CB8AC3E}">
        <p14:creationId xmlns:p14="http://schemas.microsoft.com/office/powerpoint/2010/main" val="964973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82503-2285-4B99-8894-B56F9CA9B746}" type="datetimeFigureOut">
              <a:rPr lang="en-US" smtClean="0"/>
              <a:t>15-Nov-17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4057D-80AF-45C9-A1F0-C8F51BF874EA}" type="slidenum">
              <a:rPr lang="en-US" smtClean="0"/>
              <a:t>‹#›</a:t>
            </a:fld>
            <a:endParaRPr lang="en-US"/>
          </a:p>
        </p:txBody>
      </p:sp>
    </p:spTree>
    <p:extLst>
      <p:ext uri="{BB962C8B-B14F-4D97-AF65-F5344CB8AC3E}">
        <p14:creationId xmlns:p14="http://schemas.microsoft.com/office/powerpoint/2010/main" val="131983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4057D-80AF-45C9-A1F0-C8F51BF874EA}" type="slidenum">
              <a:rPr lang="en-US" smtClean="0"/>
              <a:t>1</a:t>
            </a:fld>
            <a:endParaRPr lang="en-US"/>
          </a:p>
        </p:txBody>
      </p:sp>
    </p:spTree>
    <p:extLst>
      <p:ext uri="{BB962C8B-B14F-4D97-AF65-F5344CB8AC3E}">
        <p14:creationId xmlns:p14="http://schemas.microsoft.com/office/powerpoint/2010/main" val="203943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4057D-80AF-45C9-A1F0-C8F51BF874EA}" type="slidenum">
              <a:rPr lang="en-US" smtClean="0"/>
              <a:t>2</a:t>
            </a:fld>
            <a:endParaRPr lang="en-US"/>
          </a:p>
        </p:txBody>
      </p:sp>
    </p:spTree>
    <p:extLst>
      <p:ext uri="{BB962C8B-B14F-4D97-AF65-F5344CB8AC3E}">
        <p14:creationId xmlns:p14="http://schemas.microsoft.com/office/powerpoint/2010/main" val="419566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4057D-80AF-45C9-A1F0-C8F51BF874EA}" type="slidenum">
              <a:rPr lang="en-US" smtClean="0"/>
              <a:t>3</a:t>
            </a:fld>
            <a:endParaRPr lang="en-US"/>
          </a:p>
        </p:txBody>
      </p:sp>
    </p:spTree>
    <p:extLst>
      <p:ext uri="{BB962C8B-B14F-4D97-AF65-F5344CB8AC3E}">
        <p14:creationId xmlns:p14="http://schemas.microsoft.com/office/powerpoint/2010/main" val="107338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4057D-80AF-45C9-A1F0-C8F51BF874EA}" type="slidenum">
              <a:rPr lang="en-US" smtClean="0"/>
              <a:t>21</a:t>
            </a:fld>
            <a:endParaRPr lang="en-US"/>
          </a:p>
        </p:txBody>
      </p:sp>
    </p:spTree>
    <p:extLst>
      <p:ext uri="{BB962C8B-B14F-4D97-AF65-F5344CB8AC3E}">
        <p14:creationId xmlns:p14="http://schemas.microsoft.com/office/powerpoint/2010/main" val="405965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4057D-80AF-45C9-A1F0-C8F51BF874EA}" type="slidenum">
              <a:rPr lang="en-US" smtClean="0"/>
              <a:t>38</a:t>
            </a:fld>
            <a:endParaRPr lang="en-US"/>
          </a:p>
        </p:txBody>
      </p:sp>
    </p:spTree>
    <p:extLst>
      <p:ext uri="{BB962C8B-B14F-4D97-AF65-F5344CB8AC3E}">
        <p14:creationId xmlns:p14="http://schemas.microsoft.com/office/powerpoint/2010/main" val="79855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4057D-80AF-45C9-A1F0-C8F51BF874EA}" type="slidenum">
              <a:rPr lang="en-US" smtClean="0"/>
              <a:t>45</a:t>
            </a:fld>
            <a:endParaRPr lang="en-US"/>
          </a:p>
        </p:txBody>
      </p:sp>
    </p:spTree>
    <p:extLst>
      <p:ext uri="{BB962C8B-B14F-4D97-AF65-F5344CB8AC3E}">
        <p14:creationId xmlns:p14="http://schemas.microsoft.com/office/powerpoint/2010/main" val="353530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4057D-80AF-45C9-A1F0-C8F51BF874EA}" type="slidenum">
              <a:rPr lang="en-US" smtClean="0"/>
              <a:t>60</a:t>
            </a:fld>
            <a:endParaRPr lang="en-US"/>
          </a:p>
        </p:txBody>
      </p:sp>
    </p:spTree>
    <p:extLst>
      <p:ext uri="{BB962C8B-B14F-4D97-AF65-F5344CB8AC3E}">
        <p14:creationId xmlns:p14="http://schemas.microsoft.com/office/powerpoint/2010/main" val="353887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1FA636-BD2C-486B-9472-D183FEE5BF7E}" type="datetime1">
              <a:rPr lang="en-US" smtClean="0"/>
              <a:t>15-Nov-17</a:t>
            </a:fld>
            <a:endParaRPr lang="en-US"/>
          </a:p>
        </p:txBody>
      </p:sp>
      <p:sp>
        <p:nvSpPr>
          <p:cNvPr id="5" name="Footer Placeholder 4"/>
          <p:cNvSpPr>
            <a:spLocks noGrp="1"/>
          </p:cNvSpPr>
          <p:nvPr>
            <p:ph type="ftr" sz="quarter" idx="11"/>
          </p:nvPr>
        </p:nvSpPr>
        <p:spPr/>
        <p:txBody>
          <a:bodyPr/>
          <a:lstStyle/>
          <a:p>
            <a:r>
              <a:rPr lang="en-US" smtClean="0"/>
              <a:t>VTU Presentation by P.C. Controllers Ltd - www.pccontrollers.net</a:t>
            </a:r>
            <a:endParaRPr lang="en-US"/>
          </a:p>
        </p:txBody>
      </p:sp>
      <p:sp>
        <p:nvSpPr>
          <p:cNvPr id="6" name="Slide Number Placeholder 5"/>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380214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27F88-8E6E-48AC-BD36-88CC02AF8A36}" type="datetime1">
              <a:rPr lang="en-US" smtClean="0"/>
              <a:t>15-Nov-17</a:t>
            </a:fld>
            <a:endParaRPr lang="en-US"/>
          </a:p>
        </p:txBody>
      </p:sp>
      <p:sp>
        <p:nvSpPr>
          <p:cNvPr id="5" name="Footer Placeholder 4"/>
          <p:cNvSpPr>
            <a:spLocks noGrp="1"/>
          </p:cNvSpPr>
          <p:nvPr>
            <p:ph type="ftr" sz="quarter" idx="11"/>
          </p:nvPr>
        </p:nvSpPr>
        <p:spPr/>
        <p:txBody>
          <a:bodyPr/>
          <a:lstStyle/>
          <a:p>
            <a:r>
              <a:rPr lang="en-US" smtClean="0"/>
              <a:t>VTU Presentation by P.C. Controllers Ltd - www.pccontrollers.net</a:t>
            </a:r>
            <a:endParaRPr lang="en-US"/>
          </a:p>
        </p:txBody>
      </p:sp>
      <p:sp>
        <p:nvSpPr>
          <p:cNvPr id="6" name="Slide Number Placeholder 5"/>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314008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523F7-D158-4A6A-B350-870AC8D1885D}" type="datetime1">
              <a:rPr lang="en-US" smtClean="0"/>
              <a:t>15-Nov-17</a:t>
            </a:fld>
            <a:endParaRPr lang="en-US"/>
          </a:p>
        </p:txBody>
      </p:sp>
      <p:sp>
        <p:nvSpPr>
          <p:cNvPr id="5" name="Footer Placeholder 4"/>
          <p:cNvSpPr>
            <a:spLocks noGrp="1"/>
          </p:cNvSpPr>
          <p:nvPr>
            <p:ph type="ftr" sz="quarter" idx="11"/>
          </p:nvPr>
        </p:nvSpPr>
        <p:spPr/>
        <p:txBody>
          <a:bodyPr/>
          <a:lstStyle/>
          <a:p>
            <a:r>
              <a:rPr lang="en-US" smtClean="0"/>
              <a:t>VTU Presentation by P.C. Controllers Ltd - www.pccontrollers.net</a:t>
            </a:r>
            <a:endParaRPr lang="en-US"/>
          </a:p>
        </p:txBody>
      </p:sp>
      <p:sp>
        <p:nvSpPr>
          <p:cNvPr id="6" name="Slide Number Placeholder 5"/>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355093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D32E5-F2C0-49EF-8488-EB792969E6A2}" type="datetime1">
              <a:rPr lang="en-US" smtClean="0"/>
              <a:t>15-Nov-17</a:t>
            </a:fld>
            <a:endParaRPr lang="en-US"/>
          </a:p>
        </p:txBody>
      </p:sp>
      <p:sp>
        <p:nvSpPr>
          <p:cNvPr id="5" name="Footer Placeholder 4"/>
          <p:cNvSpPr>
            <a:spLocks noGrp="1"/>
          </p:cNvSpPr>
          <p:nvPr>
            <p:ph type="ftr" sz="quarter" idx="11"/>
          </p:nvPr>
        </p:nvSpPr>
        <p:spPr/>
        <p:txBody>
          <a:bodyPr/>
          <a:lstStyle/>
          <a:p>
            <a:r>
              <a:rPr lang="en-US" smtClean="0"/>
              <a:t>VTU Presentation by P.C. Controllers Ltd - www.pccontrollers.net</a:t>
            </a:r>
            <a:endParaRPr lang="en-US"/>
          </a:p>
        </p:txBody>
      </p:sp>
      <p:sp>
        <p:nvSpPr>
          <p:cNvPr id="6" name="Slide Number Placeholder 5"/>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324275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55D7A-1052-4AFA-9446-DAF5A733498E}" type="datetime1">
              <a:rPr lang="en-US" smtClean="0"/>
              <a:t>15-Nov-17</a:t>
            </a:fld>
            <a:endParaRPr lang="en-US"/>
          </a:p>
        </p:txBody>
      </p:sp>
      <p:sp>
        <p:nvSpPr>
          <p:cNvPr id="5" name="Footer Placeholder 4"/>
          <p:cNvSpPr>
            <a:spLocks noGrp="1"/>
          </p:cNvSpPr>
          <p:nvPr>
            <p:ph type="ftr" sz="quarter" idx="11"/>
          </p:nvPr>
        </p:nvSpPr>
        <p:spPr/>
        <p:txBody>
          <a:bodyPr/>
          <a:lstStyle/>
          <a:p>
            <a:r>
              <a:rPr lang="en-US" smtClean="0"/>
              <a:t>VTU Presentation by P.C. Controllers Ltd - www.pccontrollers.net</a:t>
            </a:r>
            <a:endParaRPr lang="en-US"/>
          </a:p>
        </p:txBody>
      </p:sp>
      <p:sp>
        <p:nvSpPr>
          <p:cNvPr id="6" name="Slide Number Placeholder 5"/>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367744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7839FB-2E08-4949-A649-AC7E6E67F234}" type="datetime1">
              <a:rPr lang="en-US" smtClean="0"/>
              <a:t>15-Nov-17</a:t>
            </a:fld>
            <a:endParaRPr lang="en-US"/>
          </a:p>
        </p:txBody>
      </p:sp>
      <p:sp>
        <p:nvSpPr>
          <p:cNvPr id="6" name="Footer Placeholder 5"/>
          <p:cNvSpPr>
            <a:spLocks noGrp="1"/>
          </p:cNvSpPr>
          <p:nvPr>
            <p:ph type="ftr" sz="quarter" idx="11"/>
          </p:nvPr>
        </p:nvSpPr>
        <p:spPr/>
        <p:txBody>
          <a:bodyPr/>
          <a:lstStyle/>
          <a:p>
            <a:r>
              <a:rPr lang="en-US" smtClean="0"/>
              <a:t>VTU Presentation by P.C. Controllers Ltd - www.pccontrollers.net</a:t>
            </a:r>
            <a:endParaRPr lang="en-US"/>
          </a:p>
        </p:txBody>
      </p:sp>
      <p:sp>
        <p:nvSpPr>
          <p:cNvPr id="7" name="Slide Number Placeholder 6"/>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92842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460FE-E7ED-4CC1-8912-AC6679EBF060}" type="datetime1">
              <a:rPr lang="en-US" smtClean="0"/>
              <a:t>15-Nov-17</a:t>
            </a:fld>
            <a:endParaRPr lang="en-US"/>
          </a:p>
        </p:txBody>
      </p:sp>
      <p:sp>
        <p:nvSpPr>
          <p:cNvPr id="8" name="Footer Placeholder 7"/>
          <p:cNvSpPr>
            <a:spLocks noGrp="1"/>
          </p:cNvSpPr>
          <p:nvPr>
            <p:ph type="ftr" sz="quarter" idx="11"/>
          </p:nvPr>
        </p:nvSpPr>
        <p:spPr/>
        <p:txBody>
          <a:bodyPr/>
          <a:lstStyle/>
          <a:p>
            <a:r>
              <a:rPr lang="en-US" smtClean="0"/>
              <a:t>VTU Presentation by P.C. Controllers Ltd - www.pccontrollers.net</a:t>
            </a:r>
            <a:endParaRPr lang="en-US"/>
          </a:p>
        </p:txBody>
      </p:sp>
      <p:sp>
        <p:nvSpPr>
          <p:cNvPr id="9" name="Slide Number Placeholder 8"/>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186214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B04E12-17A7-4215-923A-E13FD2554ECE}" type="datetime1">
              <a:rPr lang="en-US" smtClean="0"/>
              <a:t>15-Nov-17</a:t>
            </a:fld>
            <a:endParaRPr lang="en-US"/>
          </a:p>
        </p:txBody>
      </p:sp>
      <p:sp>
        <p:nvSpPr>
          <p:cNvPr id="4" name="Footer Placeholder 3"/>
          <p:cNvSpPr>
            <a:spLocks noGrp="1"/>
          </p:cNvSpPr>
          <p:nvPr>
            <p:ph type="ftr" sz="quarter" idx="11"/>
          </p:nvPr>
        </p:nvSpPr>
        <p:spPr/>
        <p:txBody>
          <a:bodyPr/>
          <a:lstStyle/>
          <a:p>
            <a:r>
              <a:rPr lang="en-US" smtClean="0"/>
              <a:t>VTU Presentation by P.C. Controllers Ltd - www.pccontrollers.net</a:t>
            </a:r>
            <a:endParaRPr lang="en-US"/>
          </a:p>
        </p:txBody>
      </p:sp>
      <p:sp>
        <p:nvSpPr>
          <p:cNvPr id="5" name="Slide Number Placeholder 4"/>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386984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263F3-856B-4A4C-9A52-E19FDFBAA177}" type="datetime1">
              <a:rPr lang="en-US" smtClean="0"/>
              <a:t>15-Nov-17</a:t>
            </a:fld>
            <a:endParaRPr lang="en-US"/>
          </a:p>
        </p:txBody>
      </p:sp>
      <p:sp>
        <p:nvSpPr>
          <p:cNvPr id="3" name="Footer Placeholder 2"/>
          <p:cNvSpPr>
            <a:spLocks noGrp="1"/>
          </p:cNvSpPr>
          <p:nvPr>
            <p:ph type="ftr" sz="quarter" idx="11"/>
          </p:nvPr>
        </p:nvSpPr>
        <p:spPr/>
        <p:txBody>
          <a:bodyPr/>
          <a:lstStyle/>
          <a:p>
            <a:r>
              <a:rPr lang="en-US" smtClean="0"/>
              <a:t>VTU Presentation by P.C. Controllers Ltd - www.pccontrollers.net</a:t>
            </a:r>
            <a:endParaRPr lang="en-US"/>
          </a:p>
        </p:txBody>
      </p:sp>
      <p:sp>
        <p:nvSpPr>
          <p:cNvPr id="4" name="Slide Number Placeholder 3"/>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373577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F105-F343-4142-B1CB-B71901CB7362}" type="datetime1">
              <a:rPr lang="en-US" smtClean="0"/>
              <a:t>15-Nov-17</a:t>
            </a:fld>
            <a:endParaRPr lang="en-US"/>
          </a:p>
        </p:txBody>
      </p:sp>
      <p:sp>
        <p:nvSpPr>
          <p:cNvPr id="6" name="Footer Placeholder 5"/>
          <p:cNvSpPr>
            <a:spLocks noGrp="1"/>
          </p:cNvSpPr>
          <p:nvPr>
            <p:ph type="ftr" sz="quarter" idx="11"/>
          </p:nvPr>
        </p:nvSpPr>
        <p:spPr/>
        <p:txBody>
          <a:bodyPr/>
          <a:lstStyle/>
          <a:p>
            <a:r>
              <a:rPr lang="en-US" smtClean="0"/>
              <a:t>VTU Presentation by P.C. Controllers Ltd - www.pccontrollers.net</a:t>
            </a:r>
            <a:endParaRPr lang="en-US"/>
          </a:p>
        </p:txBody>
      </p:sp>
      <p:sp>
        <p:nvSpPr>
          <p:cNvPr id="7" name="Slide Number Placeholder 6"/>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133009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181F9-1C37-4523-8138-0371EBDF6F23}" type="datetime1">
              <a:rPr lang="en-US" smtClean="0"/>
              <a:t>15-Nov-17</a:t>
            </a:fld>
            <a:endParaRPr lang="en-US"/>
          </a:p>
        </p:txBody>
      </p:sp>
      <p:sp>
        <p:nvSpPr>
          <p:cNvPr id="6" name="Footer Placeholder 5"/>
          <p:cNvSpPr>
            <a:spLocks noGrp="1"/>
          </p:cNvSpPr>
          <p:nvPr>
            <p:ph type="ftr" sz="quarter" idx="11"/>
          </p:nvPr>
        </p:nvSpPr>
        <p:spPr/>
        <p:txBody>
          <a:bodyPr/>
          <a:lstStyle/>
          <a:p>
            <a:r>
              <a:rPr lang="en-US" smtClean="0"/>
              <a:t>VTU Presentation by P.C. Controllers Ltd - www.pccontrollers.net</a:t>
            </a:r>
            <a:endParaRPr lang="en-US"/>
          </a:p>
        </p:txBody>
      </p:sp>
      <p:sp>
        <p:nvSpPr>
          <p:cNvPr id="7" name="Slide Number Placeholder 6"/>
          <p:cNvSpPr>
            <a:spLocks noGrp="1"/>
          </p:cNvSpPr>
          <p:nvPr>
            <p:ph type="sldNum" sz="quarter" idx="12"/>
          </p:nvPr>
        </p:nvSpPr>
        <p:spPr/>
        <p:txBody>
          <a:bodyPr/>
          <a:lstStyle/>
          <a:p>
            <a:fld id="{AD14C7F8-D382-45AB-B786-BDD43809033E}" type="slidenum">
              <a:rPr lang="en-US" smtClean="0"/>
              <a:t>‹#›</a:t>
            </a:fld>
            <a:endParaRPr lang="en-US"/>
          </a:p>
        </p:txBody>
      </p:sp>
    </p:spTree>
    <p:extLst>
      <p:ext uri="{BB962C8B-B14F-4D97-AF65-F5344CB8AC3E}">
        <p14:creationId xmlns:p14="http://schemas.microsoft.com/office/powerpoint/2010/main" val="204482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A2903-2910-46A5-BA4E-7C4312E1B1AA}" type="datetime1">
              <a:rPr lang="en-US" smtClean="0"/>
              <a:t>15-Nov-17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VTU Presentation by P.C. Controllers Ltd - www.pccontrollers.net</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4C7F8-D382-45AB-B786-BDD43809033E}" type="slidenum">
              <a:rPr lang="en-US" smtClean="0"/>
              <a:t>‹#›</a:t>
            </a:fld>
            <a:endParaRPr lang="en-US"/>
          </a:p>
        </p:txBody>
      </p:sp>
    </p:spTree>
    <p:extLst>
      <p:ext uri="{BB962C8B-B14F-4D97-AF65-F5344CB8AC3E}">
        <p14:creationId xmlns:p14="http://schemas.microsoft.com/office/powerpoint/2010/main" val="321460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mailto:info@pccontrollers.net" TargetMode="External"/><Relationship Id="rId4" Type="http://schemas.openxmlformats.org/officeDocument/2006/relationships/hyperlink" Target="http://www.pccontrollers.ne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arizonaadmin.mobifinng.com/arizona-j2me/Arizona.j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457200"/>
            <a:ext cx="4540205" cy="1600200"/>
          </a:xfrm>
        </p:spPr>
        <p:txBody>
          <a:bodyPr>
            <a:normAutofit fontScale="90000"/>
          </a:bodyPr>
          <a:lstStyle/>
          <a:p>
            <a:pPr algn="ctr"/>
            <a:r>
              <a:rPr lang="en-US" sz="3600" dirty="0">
                <a:solidFill>
                  <a:srgbClr val="FF0000"/>
                </a:solidFill>
                <a:latin typeface="Arial Black" panose="020B0A04020102020204" pitchFamily="34" charset="0"/>
              </a:rPr>
              <a:t>Arizona </a:t>
            </a:r>
            <a:r>
              <a:rPr lang="en-US" sz="3600" dirty="0" err="1">
                <a:solidFill>
                  <a:srgbClr val="FF0000"/>
                </a:solidFill>
                <a:latin typeface="Arial Black" panose="020B0A04020102020204" pitchFamily="34" charset="0"/>
              </a:rPr>
              <a:t>Mobifin</a:t>
            </a:r>
            <a:r>
              <a:rPr lang="en-US" sz="3600" dirty="0">
                <a:solidFill>
                  <a:srgbClr val="FF0000"/>
                </a:solidFill>
                <a:latin typeface="Arial Black" panose="020B0A04020102020204" pitchFamily="34" charset="0"/>
              </a:rPr>
              <a:t> VTU Presentation</a:t>
            </a:r>
            <a:r>
              <a:rPr lang="en-US" dirty="0"/>
              <a:t/>
            </a:r>
            <a:br>
              <a:rPr lang="en-US" dirty="0"/>
            </a:b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984124" y="631065"/>
            <a:ext cx="6632620" cy="5422005"/>
          </a:xfrm>
        </p:spPr>
      </p:pic>
      <p:sp>
        <p:nvSpPr>
          <p:cNvPr id="4" name="Text Placeholder 3"/>
          <p:cNvSpPr>
            <a:spLocks noGrp="1"/>
          </p:cNvSpPr>
          <p:nvPr>
            <p:ph type="body" sz="half" idx="2"/>
          </p:nvPr>
        </p:nvSpPr>
        <p:spPr>
          <a:xfrm>
            <a:off x="231820" y="2057400"/>
            <a:ext cx="4752304" cy="3811588"/>
          </a:xfrm>
        </p:spPr>
        <p:txBody>
          <a:bodyPr>
            <a:normAutofit/>
          </a:bodyPr>
          <a:lstStyle/>
          <a:p>
            <a:pPr algn="ctr"/>
            <a:r>
              <a:rPr lang="en-US" sz="2800" dirty="0" smtClean="0">
                <a:latin typeface="Arial Black" panose="020B0A04020102020204" pitchFamily="34" charset="0"/>
              </a:rPr>
              <a:t>By</a:t>
            </a:r>
          </a:p>
          <a:p>
            <a:endParaRPr lang="en-US" sz="2800" dirty="0">
              <a:latin typeface="Arial Black" panose="020B0A04020102020204" pitchFamily="34" charset="0"/>
            </a:endParaRPr>
          </a:p>
          <a:p>
            <a:r>
              <a:rPr lang="en-US" sz="2800" dirty="0" smtClean="0">
                <a:latin typeface="Arial Black" panose="020B0A04020102020204" pitchFamily="34" charset="0"/>
              </a:rPr>
              <a:t>P.C. Controllers Ltd</a:t>
            </a:r>
          </a:p>
          <a:p>
            <a:r>
              <a:rPr lang="en-US" sz="2800" dirty="0" smtClean="0">
                <a:latin typeface="Arial Black" panose="020B0A04020102020204" pitchFamily="34" charset="0"/>
                <a:hlinkClick r:id="rId4"/>
              </a:rPr>
              <a:t>www.pccontrollers.net</a:t>
            </a:r>
            <a:endParaRPr lang="en-US" sz="2800" dirty="0" smtClean="0">
              <a:latin typeface="Arial Black" panose="020B0A04020102020204" pitchFamily="34" charset="0"/>
            </a:endParaRPr>
          </a:p>
          <a:p>
            <a:r>
              <a:rPr lang="en-US" sz="2800" dirty="0" smtClean="0">
                <a:latin typeface="Arial Black" panose="020B0A04020102020204" pitchFamily="34" charset="0"/>
                <a:hlinkClick r:id="rId5"/>
              </a:rPr>
              <a:t>info@pccontrollers.net</a:t>
            </a:r>
            <a:endParaRPr lang="en-US" sz="2800" dirty="0" smtClean="0">
              <a:latin typeface="Arial Black" panose="020B0A04020102020204" pitchFamily="34" charset="0"/>
            </a:endParaRPr>
          </a:p>
          <a:p>
            <a:r>
              <a:rPr lang="en-US" sz="2800" dirty="0" smtClean="0">
                <a:latin typeface="Arial Black" panose="020B0A04020102020204" pitchFamily="34" charset="0"/>
              </a:rPr>
              <a:t>08097015999</a:t>
            </a:r>
          </a:p>
        </p:txBody>
      </p:sp>
      <p:sp>
        <p:nvSpPr>
          <p:cNvPr id="3" name="Footer Placeholder 2"/>
          <p:cNvSpPr>
            <a:spLocks noGrp="1"/>
          </p:cNvSpPr>
          <p:nvPr>
            <p:ph type="ftr" sz="quarter" idx="11"/>
          </p:nvPr>
        </p:nvSpPr>
        <p:spPr>
          <a:xfrm>
            <a:off x="3000777" y="6369229"/>
            <a:ext cx="6181859"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3425516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32" y="1587689"/>
            <a:ext cx="9949534" cy="4615072"/>
          </a:xfrm>
          <a:prstGeom prst="rect">
            <a:avLst/>
          </a:prstGeom>
        </p:spPr>
      </p:pic>
      <p:sp>
        <p:nvSpPr>
          <p:cNvPr id="3" name="Rectangle 2"/>
          <p:cNvSpPr/>
          <p:nvPr/>
        </p:nvSpPr>
        <p:spPr>
          <a:xfrm>
            <a:off x="0" y="37045"/>
            <a:ext cx="12191999" cy="646331"/>
          </a:xfrm>
          <a:prstGeom prst="rect">
            <a:avLst/>
          </a:prstGeom>
        </p:spPr>
        <p:txBody>
          <a:bodyPr wrap="square">
            <a:spAutoFit/>
          </a:bodyPr>
          <a:lstStyle/>
          <a:p>
            <a:r>
              <a:rPr lang="en-US" sz="3600" b="1" dirty="0" smtClean="0"/>
              <a:t>Click on Data Top up </a:t>
            </a:r>
            <a:r>
              <a:rPr lang="en-US" sz="3600" dirty="0" smtClean="0"/>
              <a:t>if you want to buy a data plan</a:t>
            </a:r>
            <a:endParaRPr lang="en-US" sz="3600" dirty="0"/>
          </a:p>
        </p:txBody>
      </p:sp>
      <p:sp>
        <p:nvSpPr>
          <p:cNvPr id="4" name="Left Arrow 3"/>
          <p:cNvSpPr/>
          <p:nvPr/>
        </p:nvSpPr>
        <p:spPr>
          <a:xfrm>
            <a:off x="10951745" y="2045416"/>
            <a:ext cx="1022541" cy="3181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0166613" y="2314378"/>
            <a:ext cx="2007601" cy="646331"/>
          </a:xfrm>
          <a:prstGeom prst="rect">
            <a:avLst/>
          </a:prstGeom>
          <a:noFill/>
        </p:spPr>
        <p:txBody>
          <a:bodyPr wrap="none" rtlCol="0">
            <a:spAutoFit/>
          </a:bodyPr>
          <a:lstStyle/>
          <a:p>
            <a:r>
              <a:rPr lang="en-US" sz="3600" dirty="0" smtClean="0"/>
              <a:t>Click here</a:t>
            </a:r>
            <a:endParaRPr lang="en-US" sz="3600" dirty="0"/>
          </a:p>
        </p:txBody>
      </p:sp>
      <p:sp>
        <p:nvSpPr>
          <p:cNvPr id="7" name="TextBox 6"/>
          <p:cNvSpPr txBox="1"/>
          <p:nvPr/>
        </p:nvSpPr>
        <p:spPr>
          <a:xfrm>
            <a:off x="-3" y="3152690"/>
            <a:ext cx="2007601" cy="646331"/>
          </a:xfrm>
          <a:prstGeom prst="rect">
            <a:avLst/>
          </a:prstGeom>
          <a:noFill/>
        </p:spPr>
        <p:txBody>
          <a:bodyPr wrap="none" rtlCol="0">
            <a:spAutoFit/>
          </a:bodyPr>
          <a:lstStyle/>
          <a:p>
            <a:r>
              <a:rPr lang="en-US" sz="3600" dirty="0" smtClean="0"/>
              <a:t>Click here</a:t>
            </a:r>
            <a:endParaRPr lang="en-US" sz="3600" dirty="0"/>
          </a:p>
        </p:txBody>
      </p:sp>
      <p:sp>
        <p:nvSpPr>
          <p:cNvPr id="2" name="Right Arrow 1"/>
          <p:cNvSpPr/>
          <p:nvPr/>
        </p:nvSpPr>
        <p:spPr>
          <a:xfrm>
            <a:off x="357911" y="3692025"/>
            <a:ext cx="1291771" cy="406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a:xfrm>
            <a:off x="2756079" y="6402723"/>
            <a:ext cx="5847009"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62115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363" t="26188" r="13211" b="8495"/>
          <a:stretch/>
        </p:blipFill>
        <p:spPr>
          <a:xfrm>
            <a:off x="1068945" y="1384811"/>
            <a:ext cx="9813703" cy="4778062"/>
          </a:xfrm>
          <a:prstGeom prst="rect">
            <a:avLst/>
          </a:prstGeom>
        </p:spPr>
      </p:pic>
      <p:sp>
        <p:nvSpPr>
          <p:cNvPr id="3" name="Rectangle 2"/>
          <p:cNvSpPr/>
          <p:nvPr/>
        </p:nvSpPr>
        <p:spPr>
          <a:xfrm>
            <a:off x="0" y="37045"/>
            <a:ext cx="12191999" cy="1200329"/>
          </a:xfrm>
          <a:prstGeom prst="rect">
            <a:avLst/>
          </a:prstGeom>
        </p:spPr>
        <p:txBody>
          <a:bodyPr wrap="square">
            <a:spAutoFit/>
          </a:bodyPr>
          <a:lstStyle/>
          <a:p>
            <a:r>
              <a:rPr lang="en-US" sz="3600" b="1" dirty="0" smtClean="0"/>
              <a:t>Click on the service provider logo </a:t>
            </a:r>
            <a:r>
              <a:rPr lang="en-US" sz="3600" dirty="0" smtClean="0"/>
              <a:t>you want to top up its data plan</a:t>
            </a:r>
            <a:endParaRPr lang="en-US" sz="3600" dirty="0"/>
          </a:p>
        </p:txBody>
      </p:sp>
      <p:sp>
        <p:nvSpPr>
          <p:cNvPr id="4" name="Footer Placeholder 3"/>
          <p:cNvSpPr>
            <a:spLocks noGrp="1"/>
          </p:cNvSpPr>
          <p:nvPr>
            <p:ph type="ftr" sz="quarter" idx="11"/>
          </p:nvPr>
        </p:nvSpPr>
        <p:spPr>
          <a:xfrm>
            <a:off x="2717442" y="6310311"/>
            <a:ext cx="5692462"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633350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57" t="26364" r="11528" b="17297"/>
          <a:stretch/>
        </p:blipFill>
        <p:spPr>
          <a:xfrm>
            <a:off x="1124754" y="2789751"/>
            <a:ext cx="9942490" cy="4121241"/>
          </a:xfrm>
          <a:prstGeom prst="rect">
            <a:avLst/>
          </a:prstGeom>
        </p:spPr>
      </p:pic>
      <p:sp>
        <p:nvSpPr>
          <p:cNvPr id="3" name="Rectangle 2"/>
          <p:cNvSpPr/>
          <p:nvPr/>
        </p:nvSpPr>
        <p:spPr>
          <a:xfrm>
            <a:off x="0" y="-72571"/>
            <a:ext cx="12191999" cy="2862322"/>
          </a:xfrm>
          <a:prstGeom prst="rect">
            <a:avLst/>
          </a:prstGeom>
        </p:spPr>
        <p:txBody>
          <a:bodyPr wrap="square">
            <a:spAutoFit/>
          </a:bodyPr>
          <a:lstStyle/>
          <a:p>
            <a:r>
              <a:rPr lang="en-US" sz="3600" b="1" dirty="0" smtClean="0"/>
              <a:t>Fill the mandatory amount of airtime </a:t>
            </a:r>
            <a:r>
              <a:rPr lang="en-US" sz="3600" dirty="0" smtClean="0"/>
              <a:t>you want to top up, the </a:t>
            </a:r>
            <a:r>
              <a:rPr lang="en-US" sz="3600" b="1" dirty="0" smtClean="0"/>
              <a:t>Ref No. (</a:t>
            </a:r>
            <a:r>
              <a:rPr lang="en-US" sz="3600" b="1" dirty="0" err="1" smtClean="0"/>
              <a:t>ie</a:t>
            </a:r>
            <a:r>
              <a:rPr lang="en-US" sz="3600" b="1" dirty="0" smtClean="0"/>
              <a:t> the subscriber phone number)</a:t>
            </a:r>
            <a:r>
              <a:rPr lang="en-US" sz="3600" dirty="0" smtClean="0"/>
              <a:t> the notifying mobile number and the subscriber name</a:t>
            </a:r>
            <a:r>
              <a:rPr lang="en-US" sz="3600" b="1" dirty="0" smtClean="0"/>
              <a:t> </a:t>
            </a:r>
            <a:r>
              <a:rPr lang="en-US" sz="3600" dirty="0" smtClean="0"/>
              <a:t>if you wish. Click </a:t>
            </a:r>
            <a:r>
              <a:rPr lang="en-US" sz="3600" dirty="0" err="1" smtClean="0"/>
              <a:t>Topup</a:t>
            </a:r>
            <a:r>
              <a:rPr lang="en-US" sz="3600" dirty="0" smtClean="0"/>
              <a:t>, a small confirmation page appears. Click yes to confirm. </a:t>
            </a:r>
            <a:r>
              <a:rPr lang="en-US" sz="3600" b="1" dirty="0" smtClean="0">
                <a:solidFill>
                  <a:srgbClr val="FF0000"/>
                </a:solidFill>
              </a:rPr>
              <a:t>Please note</a:t>
            </a:r>
            <a:r>
              <a:rPr lang="en-US" sz="3600" dirty="0" smtClean="0"/>
              <a:t> once confirmed it </a:t>
            </a:r>
            <a:r>
              <a:rPr lang="en-US" sz="3600" b="1" dirty="0" smtClean="0"/>
              <a:t>cannot be reversed</a:t>
            </a:r>
            <a:r>
              <a:rPr lang="en-US" sz="3600" dirty="0" smtClean="0"/>
              <a:t>.</a:t>
            </a:r>
            <a:endParaRPr lang="en-US" sz="3600" dirty="0"/>
          </a:p>
        </p:txBody>
      </p:sp>
      <p:sp>
        <p:nvSpPr>
          <p:cNvPr id="4" name="Left Arrow 3"/>
          <p:cNvSpPr/>
          <p:nvPr/>
        </p:nvSpPr>
        <p:spPr>
          <a:xfrm>
            <a:off x="5341257" y="4223657"/>
            <a:ext cx="1248229" cy="34834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2627290" y="6356350"/>
            <a:ext cx="5526110"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632452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165" t="26013" r="12320" b="12544"/>
          <a:stretch/>
        </p:blipFill>
        <p:spPr>
          <a:xfrm>
            <a:off x="1118314" y="2746208"/>
            <a:ext cx="9955369" cy="4111792"/>
          </a:xfrm>
          <a:prstGeom prst="rect">
            <a:avLst/>
          </a:prstGeom>
        </p:spPr>
      </p:pic>
      <p:sp>
        <p:nvSpPr>
          <p:cNvPr id="3" name="Rectangle 2"/>
          <p:cNvSpPr/>
          <p:nvPr/>
        </p:nvSpPr>
        <p:spPr>
          <a:xfrm>
            <a:off x="0" y="-116114"/>
            <a:ext cx="12191999" cy="2862322"/>
          </a:xfrm>
          <a:prstGeom prst="rect">
            <a:avLst/>
          </a:prstGeom>
        </p:spPr>
        <p:txBody>
          <a:bodyPr wrap="square">
            <a:spAutoFit/>
          </a:bodyPr>
          <a:lstStyle/>
          <a:p>
            <a:r>
              <a:rPr lang="en-US" sz="3600" b="1" dirty="0" smtClean="0"/>
              <a:t>Fill the mandatory amount of airtime </a:t>
            </a:r>
            <a:r>
              <a:rPr lang="en-US" sz="3600" dirty="0" smtClean="0"/>
              <a:t>you want to top up, the </a:t>
            </a:r>
            <a:r>
              <a:rPr lang="en-US" sz="3600" b="1" dirty="0" smtClean="0"/>
              <a:t>Ref No. (</a:t>
            </a:r>
            <a:r>
              <a:rPr lang="en-US" sz="3600" b="1" dirty="0" err="1" smtClean="0"/>
              <a:t>ie</a:t>
            </a:r>
            <a:r>
              <a:rPr lang="en-US" sz="3600" b="1" dirty="0" smtClean="0"/>
              <a:t> the subscriber phone number)</a:t>
            </a:r>
            <a:r>
              <a:rPr lang="en-US" sz="3600" dirty="0" smtClean="0"/>
              <a:t> the notifying mobile number and the subscriber name</a:t>
            </a:r>
            <a:r>
              <a:rPr lang="en-US" sz="3600" b="1" dirty="0" smtClean="0"/>
              <a:t> </a:t>
            </a:r>
            <a:r>
              <a:rPr lang="en-US" sz="3600" dirty="0" smtClean="0"/>
              <a:t>if you wish. Click </a:t>
            </a:r>
            <a:r>
              <a:rPr lang="en-US" sz="3600" dirty="0" err="1" smtClean="0"/>
              <a:t>Topup</a:t>
            </a:r>
            <a:r>
              <a:rPr lang="en-US" sz="3600" dirty="0" smtClean="0"/>
              <a:t>, a small confirmation page appears. Click yes to confirm. </a:t>
            </a:r>
            <a:r>
              <a:rPr lang="en-US" sz="3600" b="1" dirty="0" smtClean="0">
                <a:solidFill>
                  <a:srgbClr val="FF0000"/>
                </a:solidFill>
              </a:rPr>
              <a:t>Please note</a:t>
            </a:r>
            <a:r>
              <a:rPr lang="en-US" sz="3600" dirty="0" smtClean="0"/>
              <a:t> once confirmed it </a:t>
            </a:r>
            <a:r>
              <a:rPr lang="en-US" sz="3600" b="1" dirty="0" smtClean="0"/>
              <a:t>cannot be reversed</a:t>
            </a:r>
            <a:r>
              <a:rPr lang="en-US" sz="3600" dirty="0" smtClean="0"/>
              <a:t>.</a:t>
            </a:r>
            <a:endParaRPr lang="en-US" sz="3600" dirty="0"/>
          </a:p>
        </p:txBody>
      </p:sp>
      <p:sp>
        <p:nvSpPr>
          <p:cNvPr id="4" name="Left Arrow 3"/>
          <p:cNvSpPr/>
          <p:nvPr/>
        </p:nvSpPr>
        <p:spPr>
          <a:xfrm>
            <a:off x="5167089" y="4034975"/>
            <a:ext cx="1248229" cy="34834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2704563" y="6356350"/>
            <a:ext cx="5782614"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142594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759" t="25660" r="11727" b="17121"/>
          <a:stretch/>
        </p:blipFill>
        <p:spPr>
          <a:xfrm>
            <a:off x="1193033" y="2672366"/>
            <a:ext cx="9955370" cy="4185634"/>
          </a:xfrm>
          <a:prstGeom prst="rect">
            <a:avLst/>
          </a:prstGeom>
        </p:spPr>
      </p:pic>
      <p:sp>
        <p:nvSpPr>
          <p:cNvPr id="3" name="Rectangle 2"/>
          <p:cNvSpPr/>
          <p:nvPr/>
        </p:nvSpPr>
        <p:spPr>
          <a:xfrm>
            <a:off x="0" y="-72571"/>
            <a:ext cx="12191999" cy="2862322"/>
          </a:xfrm>
          <a:prstGeom prst="rect">
            <a:avLst/>
          </a:prstGeom>
        </p:spPr>
        <p:txBody>
          <a:bodyPr wrap="square">
            <a:spAutoFit/>
          </a:bodyPr>
          <a:lstStyle/>
          <a:p>
            <a:r>
              <a:rPr lang="en-US" sz="3600" b="1" dirty="0" smtClean="0"/>
              <a:t>Fill the mandatory amount of airtime </a:t>
            </a:r>
            <a:r>
              <a:rPr lang="en-US" sz="3600" dirty="0" smtClean="0"/>
              <a:t>you want to top up, the </a:t>
            </a:r>
            <a:r>
              <a:rPr lang="en-US" sz="3600" b="1" dirty="0" smtClean="0"/>
              <a:t>Ref No. (</a:t>
            </a:r>
            <a:r>
              <a:rPr lang="en-US" sz="3600" b="1" dirty="0" err="1" smtClean="0"/>
              <a:t>ie</a:t>
            </a:r>
            <a:r>
              <a:rPr lang="en-US" sz="3600" b="1" dirty="0" smtClean="0"/>
              <a:t> the subscriber phone number)</a:t>
            </a:r>
            <a:r>
              <a:rPr lang="en-US" sz="3600" dirty="0" smtClean="0"/>
              <a:t> the notifying mobile number and the subscriber name</a:t>
            </a:r>
            <a:r>
              <a:rPr lang="en-US" sz="3600" b="1" dirty="0" smtClean="0"/>
              <a:t> </a:t>
            </a:r>
            <a:r>
              <a:rPr lang="en-US" sz="3600" dirty="0" smtClean="0"/>
              <a:t>if you wish. Click </a:t>
            </a:r>
            <a:r>
              <a:rPr lang="en-US" sz="3600" dirty="0" err="1" smtClean="0"/>
              <a:t>Topup</a:t>
            </a:r>
            <a:r>
              <a:rPr lang="en-US" sz="3600" dirty="0" smtClean="0"/>
              <a:t>, a small confirmation page appears. Click yes to confirm. </a:t>
            </a:r>
            <a:r>
              <a:rPr lang="en-US" sz="3600" b="1" dirty="0" smtClean="0">
                <a:solidFill>
                  <a:srgbClr val="FF0000"/>
                </a:solidFill>
              </a:rPr>
              <a:t>Please note</a:t>
            </a:r>
            <a:r>
              <a:rPr lang="en-US" sz="3600" dirty="0" smtClean="0"/>
              <a:t> once confirmed it </a:t>
            </a:r>
            <a:r>
              <a:rPr lang="en-US" sz="3600" b="1" dirty="0" smtClean="0"/>
              <a:t>cannot be reversed</a:t>
            </a:r>
            <a:r>
              <a:rPr lang="en-US" sz="3600" dirty="0" smtClean="0"/>
              <a:t>.</a:t>
            </a:r>
            <a:endParaRPr lang="en-US" sz="3600" dirty="0"/>
          </a:p>
        </p:txBody>
      </p:sp>
      <p:sp>
        <p:nvSpPr>
          <p:cNvPr id="4" name="Left Arrow 3"/>
          <p:cNvSpPr/>
          <p:nvPr/>
        </p:nvSpPr>
        <p:spPr>
          <a:xfrm>
            <a:off x="5268687" y="4151087"/>
            <a:ext cx="1248229" cy="34834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2846231" y="6356350"/>
            <a:ext cx="5859887"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873680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858" t="25661" r="11727" b="17297"/>
          <a:stretch/>
        </p:blipFill>
        <p:spPr>
          <a:xfrm>
            <a:off x="1133341" y="2685245"/>
            <a:ext cx="9942490" cy="4172755"/>
          </a:xfrm>
          <a:prstGeom prst="rect">
            <a:avLst/>
          </a:prstGeom>
        </p:spPr>
      </p:pic>
      <p:sp>
        <p:nvSpPr>
          <p:cNvPr id="3" name="Rectangle 2"/>
          <p:cNvSpPr/>
          <p:nvPr/>
        </p:nvSpPr>
        <p:spPr>
          <a:xfrm>
            <a:off x="0" y="-72571"/>
            <a:ext cx="12191999" cy="2862322"/>
          </a:xfrm>
          <a:prstGeom prst="rect">
            <a:avLst/>
          </a:prstGeom>
        </p:spPr>
        <p:txBody>
          <a:bodyPr wrap="square">
            <a:spAutoFit/>
          </a:bodyPr>
          <a:lstStyle/>
          <a:p>
            <a:r>
              <a:rPr lang="en-US" sz="3600" b="1" dirty="0" smtClean="0"/>
              <a:t>Fill the mandatory amount of airtime </a:t>
            </a:r>
            <a:r>
              <a:rPr lang="en-US" sz="3600" dirty="0" smtClean="0"/>
              <a:t>you want to top up, the </a:t>
            </a:r>
            <a:r>
              <a:rPr lang="en-US" sz="3600" b="1" dirty="0" smtClean="0"/>
              <a:t>Ref No. (</a:t>
            </a:r>
            <a:r>
              <a:rPr lang="en-US" sz="3600" b="1" dirty="0" err="1" smtClean="0"/>
              <a:t>ie</a:t>
            </a:r>
            <a:r>
              <a:rPr lang="en-US" sz="3600" b="1" dirty="0" smtClean="0"/>
              <a:t> the subscriber phone number)</a:t>
            </a:r>
            <a:r>
              <a:rPr lang="en-US" sz="3600" dirty="0" smtClean="0"/>
              <a:t> the notifying mobile number and the subscriber name</a:t>
            </a:r>
            <a:r>
              <a:rPr lang="en-US" sz="3600" b="1" dirty="0" smtClean="0"/>
              <a:t> </a:t>
            </a:r>
            <a:r>
              <a:rPr lang="en-US" sz="3600" dirty="0" smtClean="0"/>
              <a:t>if you wish. Click </a:t>
            </a:r>
            <a:r>
              <a:rPr lang="en-US" sz="3600" dirty="0" err="1" smtClean="0"/>
              <a:t>Topup</a:t>
            </a:r>
            <a:r>
              <a:rPr lang="en-US" sz="3600" dirty="0" smtClean="0"/>
              <a:t>, a small confirmation page appears. Click yes to confirm. </a:t>
            </a:r>
            <a:r>
              <a:rPr lang="en-US" sz="3600" b="1" dirty="0" smtClean="0">
                <a:solidFill>
                  <a:srgbClr val="FF0000"/>
                </a:solidFill>
              </a:rPr>
              <a:t>Please note</a:t>
            </a:r>
            <a:r>
              <a:rPr lang="en-US" sz="3600" dirty="0" smtClean="0"/>
              <a:t> once confirmed it </a:t>
            </a:r>
            <a:r>
              <a:rPr lang="en-US" sz="3600" b="1" dirty="0" smtClean="0"/>
              <a:t>cannot be reversed</a:t>
            </a:r>
            <a:r>
              <a:rPr lang="en-US" sz="3600" dirty="0" smtClean="0"/>
              <a:t>.</a:t>
            </a:r>
            <a:endParaRPr lang="en-US" sz="3600" dirty="0"/>
          </a:p>
        </p:txBody>
      </p:sp>
      <p:sp>
        <p:nvSpPr>
          <p:cNvPr id="4" name="Left Arrow 3"/>
          <p:cNvSpPr/>
          <p:nvPr/>
        </p:nvSpPr>
        <p:spPr>
          <a:xfrm>
            <a:off x="5704120" y="4180115"/>
            <a:ext cx="1248229" cy="34834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2743199" y="6356350"/>
            <a:ext cx="6001555"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3933872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957" t="25835" r="11528" b="23109"/>
          <a:stretch/>
        </p:blipFill>
        <p:spPr>
          <a:xfrm>
            <a:off x="1118314" y="2648347"/>
            <a:ext cx="9955369" cy="3734874"/>
          </a:xfrm>
          <a:prstGeom prst="rect">
            <a:avLst/>
          </a:prstGeom>
        </p:spPr>
      </p:pic>
      <p:sp>
        <p:nvSpPr>
          <p:cNvPr id="3" name="Rectangle 2"/>
          <p:cNvSpPr/>
          <p:nvPr/>
        </p:nvSpPr>
        <p:spPr>
          <a:xfrm>
            <a:off x="0" y="37045"/>
            <a:ext cx="12191999" cy="2308324"/>
          </a:xfrm>
          <a:prstGeom prst="rect">
            <a:avLst/>
          </a:prstGeom>
        </p:spPr>
        <p:txBody>
          <a:bodyPr wrap="square">
            <a:spAutoFit/>
          </a:bodyPr>
          <a:lstStyle/>
          <a:p>
            <a:r>
              <a:rPr lang="en-US" sz="3600" dirty="0" smtClean="0"/>
              <a:t>To top up more than one phone number.  </a:t>
            </a:r>
            <a:r>
              <a:rPr lang="en-US" sz="3600" b="1" dirty="0" smtClean="0"/>
              <a:t>Click on Multi Top up</a:t>
            </a:r>
            <a:r>
              <a:rPr lang="en-US" sz="3600" dirty="0" smtClean="0"/>
              <a:t> fill the mandatory fields in </a:t>
            </a:r>
            <a:r>
              <a:rPr lang="en-US" sz="3600" dirty="0" smtClean="0">
                <a:solidFill>
                  <a:srgbClr val="FF0000"/>
                </a:solidFill>
              </a:rPr>
              <a:t>red asterisks</a:t>
            </a:r>
            <a:r>
              <a:rPr lang="en-US" sz="3600" dirty="0" smtClean="0"/>
              <a:t> and click Top up. To add more than one phone number </a:t>
            </a:r>
            <a:r>
              <a:rPr lang="en-US" sz="3600" b="1" dirty="0" smtClean="0"/>
              <a:t>click on Add More or Remove </a:t>
            </a:r>
            <a:r>
              <a:rPr lang="en-US" sz="3600" dirty="0" smtClean="0"/>
              <a:t>if you want to delete the added phone number(s)</a:t>
            </a:r>
            <a:endParaRPr lang="en-US" sz="3600" dirty="0"/>
          </a:p>
        </p:txBody>
      </p:sp>
      <p:sp>
        <p:nvSpPr>
          <p:cNvPr id="4" name="Left Arrow 3"/>
          <p:cNvSpPr/>
          <p:nvPr/>
        </p:nvSpPr>
        <p:spPr>
          <a:xfrm>
            <a:off x="11038830" y="3557120"/>
            <a:ext cx="1022541" cy="3181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0184398" y="3855122"/>
            <a:ext cx="2007601" cy="646331"/>
          </a:xfrm>
          <a:prstGeom prst="rect">
            <a:avLst/>
          </a:prstGeom>
          <a:noFill/>
        </p:spPr>
        <p:txBody>
          <a:bodyPr wrap="none" rtlCol="0">
            <a:spAutoFit/>
          </a:bodyPr>
          <a:lstStyle/>
          <a:p>
            <a:r>
              <a:rPr lang="en-US" sz="3600" dirty="0" smtClean="0"/>
              <a:t>Click here</a:t>
            </a:r>
            <a:endParaRPr lang="en-US" sz="3600" dirty="0"/>
          </a:p>
        </p:txBody>
      </p:sp>
      <p:sp>
        <p:nvSpPr>
          <p:cNvPr id="6" name="Footer Placeholder 5"/>
          <p:cNvSpPr>
            <a:spLocks noGrp="1"/>
          </p:cNvSpPr>
          <p:nvPr>
            <p:ph type="ftr" sz="quarter" idx="11"/>
          </p:nvPr>
        </p:nvSpPr>
        <p:spPr>
          <a:xfrm>
            <a:off x="2717441" y="6383221"/>
            <a:ext cx="6053071"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318820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859" t="25661" r="11528" b="23107"/>
          <a:stretch/>
        </p:blipFill>
        <p:spPr>
          <a:xfrm>
            <a:off x="1111874" y="1648497"/>
            <a:ext cx="9968249" cy="3747752"/>
          </a:xfrm>
          <a:prstGeom prst="rect">
            <a:avLst/>
          </a:prstGeom>
        </p:spPr>
      </p:pic>
      <p:sp>
        <p:nvSpPr>
          <p:cNvPr id="3" name="Rectangle 2"/>
          <p:cNvSpPr/>
          <p:nvPr/>
        </p:nvSpPr>
        <p:spPr>
          <a:xfrm>
            <a:off x="0" y="37045"/>
            <a:ext cx="12191999" cy="1200329"/>
          </a:xfrm>
          <a:prstGeom prst="rect">
            <a:avLst/>
          </a:prstGeom>
        </p:spPr>
        <p:txBody>
          <a:bodyPr wrap="square">
            <a:spAutoFit/>
          </a:bodyPr>
          <a:lstStyle/>
          <a:p>
            <a:r>
              <a:rPr lang="en-US" sz="3600" dirty="0"/>
              <a:t>To add more than one phone number </a:t>
            </a:r>
            <a:r>
              <a:rPr lang="en-US" sz="3600" b="1" dirty="0" smtClean="0"/>
              <a:t>click on Add More or Remove </a:t>
            </a:r>
            <a:r>
              <a:rPr lang="en-US" sz="3600" dirty="0" smtClean="0"/>
              <a:t>if you want to delete the added phone number(s)</a:t>
            </a:r>
            <a:endParaRPr lang="en-US" sz="3600" dirty="0"/>
          </a:p>
        </p:txBody>
      </p:sp>
      <p:sp>
        <p:nvSpPr>
          <p:cNvPr id="4" name="Down Arrow 3"/>
          <p:cNvSpPr/>
          <p:nvPr/>
        </p:nvSpPr>
        <p:spPr>
          <a:xfrm>
            <a:off x="7968343" y="1393372"/>
            <a:ext cx="377371" cy="95794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2871988" y="6330592"/>
            <a:ext cx="5603383"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08945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165" t="26188" r="12222" b="4973"/>
          <a:stretch/>
        </p:blipFill>
        <p:spPr>
          <a:xfrm>
            <a:off x="1111875" y="1791371"/>
            <a:ext cx="9968248" cy="5035640"/>
          </a:xfrm>
          <a:prstGeom prst="rect">
            <a:avLst/>
          </a:prstGeom>
        </p:spPr>
      </p:pic>
      <p:sp>
        <p:nvSpPr>
          <p:cNvPr id="3" name="Rectangle 2"/>
          <p:cNvSpPr/>
          <p:nvPr/>
        </p:nvSpPr>
        <p:spPr>
          <a:xfrm>
            <a:off x="0" y="37045"/>
            <a:ext cx="12191999" cy="1754326"/>
          </a:xfrm>
          <a:prstGeom prst="rect">
            <a:avLst/>
          </a:prstGeom>
        </p:spPr>
        <p:txBody>
          <a:bodyPr wrap="square">
            <a:spAutoFit/>
          </a:bodyPr>
          <a:lstStyle/>
          <a:p>
            <a:r>
              <a:rPr lang="en-US" sz="3600" dirty="0"/>
              <a:t>To </a:t>
            </a:r>
            <a:r>
              <a:rPr lang="en-US" sz="3600" dirty="0" smtClean="0"/>
              <a:t>view diverse reports of your account activities </a:t>
            </a:r>
            <a:r>
              <a:rPr lang="en-US" sz="3600" b="1" dirty="0" smtClean="0"/>
              <a:t>click on the Reports and the related icons below. </a:t>
            </a:r>
            <a:r>
              <a:rPr lang="en-US" sz="3600" dirty="0" smtClean="0"/>
              <a:t>To top up your reseller agents account </a:t>
            </a:r>
            <a:r>
              <a:rPr lang="en-US" sz="3600" dirty="0"/>
              <a:t>u</a:t>
            </a:r>
            <a:r>
              <a:rPr lang="en-US" sz="3600" dirty="0" smtClean="0"/>
              <a:t>nder your account </a:t>
            </a:r>
            <a:r>
              <a:rPr lang="en-US" sz="3600" b="1" dirty="0" smtClean="0"/>
              <a:t>Click on Reseller Bill.</a:t>
            </a:r>
            <a:endParaRPr lang="en-US" sz="3600" b="1" dirty="0"/>
          </a:p>
        </p:txBody>
      </p:sp>
      <p:sp>
        <p:nvSpPr>
          <p:cNvPr id="4" name="Left Arrow 3"/>
          <p:cNvSpPr/>
          <p:nvPr/>
        </p:nvSpPr>
        <p:spPr>
          <a:xfrm>
            <a:off x="11038830" y="3078140"/>
            <a:ext cx="1022541" cy="3181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a:off x="725715" y="5548307"/>
            <a:ext cx="1219200" cy="3338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08074" y="4901976"/>
            <a:ext cx="2007601" cy="646331"/>
          </a:xfrm>
          <a:prstGeom prst="rect">
            <a:avLst/>
          </a:prstGeom>
          <a:noFill/>
        </p:spPr>
        <p:txBody>
          <a:bodyPr wrap="none" rtlCol="0">
            <a:spAutoFit/>
          </a:bodyPr>
          <a:lstStyle/>
          <a:p>
            <a:r>
              <a:rPr lang="en-US" sz="3600" dirty="0" smtClean="0"/>
              <a:t>Click here</a:t>
            </a:r>
            <a:endParaRPr lang="en-US" sz="3600" dirty="0"/>
          </a:p>
        </p:txBody>
      </p:sp>
      <p:sp>
        <p:nvSpPr>
          <p:cNvPr id="7" name="TextBox 6"/>
          <p:cNvSpPr txBox="1"/>
          <p:nvPr/>
        </p:nvSpPr>
        <p:spPr>
          <a:xfrm>
            <a:off x="10184397" y="2431809"/>
            <a:ext cx="2007601" cy="646331"/>
          </a:xfrm>
          <a:prstGeom prst="rect">
            <a:avLst/>
          </a:prstGeom>
          <a:noFill/>
        </p:spPr>
        <p:txBody>
          <a:bodyPr wrap="none" rtlCol="0">
            <a:spAutoFit/>
          </a:bodyPr>
          <a:lstStyle/>
          <a:p>
            <a:r>
              <a:rPr lang="en-US" sz="3600" dirty="0" smtClean="0"/>
              <a:t>Click here</a:t>
            </a:r>
            <a:endParaRPr lang="en-US" sz="3600" dirty="0"/>
          </a:p>
        </p:txBody>
      </p:sp>
      <p:sp>
        <p:nvSpPr>
          <p:cNvPr id="8" name="Footer Placeholder 7"/>
          <p:cNvSpPr>
            <a:spLocks noGrp="1"/>
          </p:cNvSpPr>
          <p:nvPr>
            <p:ph type="ftr" sz="quarter" idx="11"/>
          </p:nvPr>
        </p:nvSpPr>
        <p:spPr>
          <a:xfrm>
            <a:off x="2653048" y="6492875"/>
            <a:ext cx="5873838"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3633733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7045"/>
            <a:ext cx="12191999" cy="1200329"/>
          </a:xfrm>
          <a:prstGeom prst="rect">
            <a:avLst/>
          </a:prstGeom>
        </p:spPr>
        <p:txBody>
          <a:bodyPr wrap="square">
            <a:spAutoFit/>
          </a:bodyPr>
          <a:lstStyle/>
          <a:p>
            <a:r>
              <a:rPr lang="en-US" sz="3600" b="1" dirty="0" smtClean="0"/>
              <a:t>Click on Reseller drop down menu </a:t>
            </a:r>
            <a:r>
              <a:rPr lang="en-US" sz="3600" dirty="0" smtClean="0"/>
              <a:t>and look for the name of your reseller agent name.</a:t>
            </a:r>
            <a:endParaRPr lang="en-US" sz="3600" dirty="0"/>
          </a:p>
        </p:txBody>
      </p:sp>
      <p:sp>
        <p:nvSpPr>
          <p:cNvPr id="5" name="TextBox 4"/>
          <p:cNvSpPr txBox="1"/>
          <p:nvPr/>
        </p:nvSpPr>
        <p:spPr>
          <a:xfrm>
            <a:off x="53428" y="2532741"/>
            <a:ext cx="2007601" cy="646331"/>
          </a:xfrm>
          <a:prstGeom prst="rect">
            <a:avLst/>
          </a:prstGeom>
          <a:noFill/>
        </p:spPr>
        <p:txBody>
          <a:bodyPr wrap="none" rtlCol="0">
            <a:spAutoFit/>
          </a:bodyPr>
          <a:lstStyle/>
          <a:p>
            <a:r>
              <a:rPr lang="en-US" sz="3600" dirty="0" smtClean="0"/>
              <a:t>Click here</a:t>
            </a:r>
            <a:endParaRPr lang="en-US" sz="3600" dirty="0"/>
          </a:p>
        </p:txBody>
      </p:sp>
      <p:pic>
        <p:nvPicPr>
          <p:cNvPr id="8" name="Picture 7"/>
          <p:cNvPicPr>
            <a:picLocks noChangeAspect="1"/>
          </p:cNvPicPr>
          <p:nvPr/>
        </p:nvPicPr>
        <p:blipFill>
          <a:blip r:embed="rId2"/>
          <a:stretch>
            <a:fillRect/>
          </a:stretch>
        </p:blipFill>
        <p:spPr>
          <a:xfrm>
            <a:off x="2355512" y="1230844"/>
            <a:ext cx="9836487" cy="5228013"/>
          </a:xfrm>
          <a:prstGeom prst="rect">
            <a:avLst/>
          </a:prstGeom>
        </p:spPr>
      </p:pic>
      <p:sp>
        <p:nvSpPr>
          <p:cNvPr id="4" name="Right Arrow 3"/>
          <p:cNvSpPr/>
          <p:nvPr/>
        </p:nvSpPr>
        <p:spPr>
          <a:xfrm>
            <a:off x="2061029" y="2688993"/>
            <a:ext cx="1219200" cy="3338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3280229" y="6492875"/>
            <a:ext cx="5610129"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3394905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790" y="-128528"/>
            <a:ext cx="12234928" cy="6740307"/>
          </a:xfrm>
          <a:prstGeom prst="rect">
            <a:avLst/>
          </a:prstGeom>
        </p:spPr>
        <p:txBody>
          <a:bodyPr wrap="square">
            <a:spAutoFit/>
          </a:bodyPr>
          <a:lstStyle/>
          <a:p>
            <a:pPr algn="ctr"/>
            <a:r>
              <a:rPr lang="en-US" sz="4800" dirty="0">
                <a:solidFill>
                  <a:srgbClr val="FF0000"/>
                </a:solidFill>
              </a:rPr>
              <a:t>Arizona </a:t>
            </a:r>
            <a:r>
              <a:rPr lang="en-US" sz="4800" dirty="0" err="1">
                <a:solidFill>
                  <a:srgbClr val="FF0000"/>
                </a:solidFill>
              </a:rPr>
              <a:t>Mobifin</a:t>
            </a:r>
            <a:r>
              <a:rPr lang="en-US" sz="4800" dirty="0">
                <a:solidFill>
                  <a:srgbClr val="FF0000"/>
                </a:solidFill>
              </a:rPr>
              <a:t> VTU </a:t>
            </a:r>
            <a:r>
              <a:rPr lang="en-US" sz="4800" dirty="0" smtClean="0">
                <a:solidFill>
                  <a:srgbClr val="FF0000"/>
                </a:solidFill>
              </a:rPr>
              <a:t>Presentation</a:t>
            </a:r>
          </a:p>
          <a:p>
            <a:endParaRPr lang="en-US" sz="4800" dirty="0"/>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If you use android phone, please download Arizona </a:t>
            </a:r>
            <a:r>
              <a:rPr lang="en-US" sz="3200" dirty="0" err="1" smtClean="0">
                <a:latin typeface="Arial" panose="020B0604020202020204" pitchFamily="34" charset="0"/>
                <a:cs typeface="Arial" panose="020B0604020202020204" pitchFamily="34" charset="0"/>
              </a:rPr>
              <a:t>mobifin</a:t>
            </a:r>
            <a:r>
              <a:rPr lang="en-US" sz="3200" dirty="0" smtClean="0">
                <a:latin typeface="Arial" panose="020B0604020202020204" pitchFamily="34" charset="0"/>
                <a:cs typeface="Arial" panose="020B0604020202020204" pitchFamily="34" charset="0"/>
              </a:rPr>
              <a:t> app from the </a:t>
            </a:r>
            <a:r>
              <a:rPr lang="en-US" sz="3200" b="1" dirty="0" smtClean="0">
                <a:latin typeface="Arial" panose="020B0604020202020204" pitchFamily="34" charset="0"/>
                <a:cs typeface="Arial" panose="020B0604020202020204" pitchFamily="34" charset="0"/>
              </a:rPr>
              <a:t>Android </a:t>
            </a:r>
            <a:r>
              <a:rPr lang="en-US" sz="3200" b="1" dirty="0" err="1" smtClean="0">
                <a:latin typeface="Arial" panose="020B0604020202020204" pitchFamily="34" charset="0"/>
                <a:cs typeface="Arial" panose="020B0604020202020204" pitchFamily="34" charset="0"/>
              </a:rPr>
              <a:t>Playstore</a:t>
            </a:r>
            <a:r>
              <a:rPr lang="en-US" sz="3200" b="1" dirty="0" smtClean="0">
                <a:latin typeface="Arial" panose="020B0604020202020204" pitchFamily="34" charset="0"/>
                <a:cs typeface="Arial" panose="020B0604020202020204" pitchFamily="34" charset="0"/>
              </a:rPr>
              <a:t> or Blackberry World</a:t>
            </a:r>
            <a:r>
              <a:rPr lang="en-US" sz="3200" dirty="0" smtClean="0">
                <a:latin typeface="Arial" panose="020B0604020202020204" pitchFamily="34" charset="0"/>
                <a:cs typeface="Arial" panose="020B0604020202020204" pitchFamily="34" charset="0"/>
              </a:rPr>
              <a:t> if you are blackberry user.  Search for app using </a:t>
            </a:r>
            <a:r>
              <a:rPr lang="en-US" sz="3200" dirty="0">
                <a:latin typeface="Arial" panose="020B0604020202020204" pitchFamily="34" charset="0"/>
                <a:cs typeface="Arial" panose="020B0604020202020204" pitchFamily="34" charset="0"/>
              </a:rPr>
              <a:t>the </a:t>
            </a:r>
            <a:r>
              <a:rPr lang="en-US" sz="3200" b="1" dirty="0">
                <a:solidFill>
                  <a:srgbClr val="FF0000"/>
                </a:solidFill>
                <a:latin typeface="Arial" panose="020B0604020202020204" pitchFamily="34" charset="0"/>
                <a:cs typeface="Arial" panose="020B0604020202020204" pitchFamily="34" charset="0"/>
              </a:rPr>
              <a:t>keyword </a:t>
            </a:r>
            <a:r>
              <a:rPr lang="en-US" sz="3200" b="1" dirty="0" smtClean="0">
                <a:solidFill>
                  <a:srgbClr val="FF0000"/>
                </a:solidFill>
                <a:latin typeface="Arial" panose="020B0604020202020204" pitchFamily="34" charset="0"/>
                <a:cs typeface="Arial" panose="020B0604020202020204" pitchFamily="34" charset="0"/>
              </a:rPr>
              <a:t>ARIZONA MOBIFIN</a:t>
            </a:r>
            <a:r>
              <a:rPr lang="en-US" sz="3200" dirty="0" smtClean="0">
                <a:latin typeface="Arial" panose="020B0604020202020204" pitchFamily="34" charset="0"/>
                <a:cs typeface="Arial" panose="020B0604020202020204" pitchFamily="34" charset="0"/>
              </a:rPr>
              <a:t>.</a:t>
            </a:r>
          </a:p>
          <a:p>
            <a:endParaRPr lang="en-US" sz="16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When you find the app. Download</a:t>
            </a:r>
            <a:r>
              <a:rPr lang="en-US" sz="3200" dirty="0">
                <a:latin typeface="Arial" panose="020B0604020202020204" pitchFamily="34" charset="0"/>
                <a:cs typeface="Arial" panose="020B0604020202020204" pitchFamily="34" charset="0"/>
              </a:rPr>
              <a:t>, open and install the </a:t>
            </a:r>
            <a:r>
              <a:rPr lang="en-US" sz="3200" dirty="0" smtClean="0">
                <a:latin typeface="Arial" panose="020B0604020202020204" pitchFamily="34" charset="0"/>
                <a:cs typeface="Arial" panose="020B0604020202020204" pitchFamily="34" charset="0"/>
              </a:rPr>
              <a:t>app.  After installation, click register and register your mobile app with the registration details </a:t>
            </a:r>
            <a:r>
              <a:rPr lang="en-US" sz="3200" dirty="0">
                <a:latin typeface="Arial" panose="020B0604020202020204" pitchFamily="34" charset="0"/>
                <a:cs typeface="Arial" panose="020B0604020202020204" pitchFamily="34" charset="0"/>
              </a:rPr>
              <a:t>we sent to or that </a:t>
            </a:r>
            <a:r>
              <a:rPr lang="en-US" sz="3200" dirty="0" smtClean="0">
                <a:latin typeface="Arial" panose="020B0604020202020204" pitchFamily="34" charset="0"/>
                <a:cs typeface="Arial" panose="020B0604020202020204" pitchFamily="34" charset="0"/>
              </a:rPr>
              <a:t>you </a:t>
            </a:r>
            <a:r>
              <a:rPr lang="en-US" sz="3200" dirty="0">
                <a:latin typeface="Arial" panose="020B0604020202020204" pitchFamily="34" charset="0"/>
                <a:cs typeface="Arial" panose="020B0604020202020204" pitchFamily="34" charset="0"/>
              </a:rPr>
              <a:t>we </a:t>
            </a:r>
            <a:r>
              <a:rPr lang="en-US" sz="3200" dirty="0" smtClean="0">
                <a:latin typeface="Arial" panose="020B0604020202020204" pitchFamily="34" charset="0"/>
                <a:cs typeface="Arial" panose="020B0604020202020204" pitchFamily="34" charset="0"/>
              </a:rPr>
              <a:t>would send to you. </a:t>
            </a:r>
          </a:p>
          <a:p>
            <a:endParaRPr lang="en-US" sz="16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To </a:t>
            </a:r>
            <a:r>
              <a:rPr lang="en-US" sz="3200" dirty="0">
                <a:latin typeface="Arial" panose="020B0604020202020204" pitchFamily="34" charset="0"/>
                <a:cs typeface="Arial" panose="020B0604020202020204" pitchFamily="34" charset="0"/>
              </a:rPr>
              <a:t>get your phone IMEI no dial </a:t>
            </a:r>
            <a:r>
              <a:rPr lang="en-US" sz="3200" b="1" dirty="0">
                <a:solidFill>
                  <a:srgbClr val="FF0000"/>
                </a:solidFill>
                <a:latin typeface="Arial" panose="020B0604020202020204" pitchFamily="34" charset="0"/>
                <a:cs typeface="Arial" panose="020B0604020202020204" pitchFamily="34" charset="0"/>
              </a:rPr>
              <a:t>*#06</a:t>
            </a:r>
            <a:r>
              <a:rPr lang="en-US" sz="3200" b="1" dirty="0" smtClean="0">
                <a:solidFill>
                  <a:srgbClr val="FF000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368" y="654477"/>
            <a:ext cx="1707042" cy="1498544"/>
          </a:xfrm>
          <a:prstGeom prst="rect">
            <a:avLst/>
          </a:prstGeom>
        </p:spPr>
      </p:pic>
      <p:sp>
        <p:nvSpPr>
          <p:cNvPr id="2" name="Footer Placeholder 1"/>
          <p:cNvSpPr>
            <a:spLocks noGrp="1"/>
          </p:cNvSpPr>
          <p:nvPr>
            <p:ph type="ftr" sz="quarter" idx="11"/>
          </p:nvPr>
        </p:nvSpPr>
        <p:spPr>
          <a:xfrm>
            <a:off x="2730321" y="6492875"/>
            <a:ext cx="6168980"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272348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7045"/>
            <a:ext cx="12191999" cy="1754326"/>
          </a:xfrm>
          <a:prstGeom prst="rect">
            <a:avLst/>
          </a:prstGeom>
        </p:spPr>
        <p:txBody>
          <a:bodyPr wrap="square">
            <a:spAutoFit/>
          </a:bodyPr>
          <a:lstStyle/>
          <a:p>
            <a:r>
              <a:rPr lang="en-US" sz="3600" dirty="0" smtClean="0"/>
              <a:t>Click on the payment icon and fill in the </a:t>
            </a:r>
            <a:r>
              <a:rPr lang="en-US" sz="3600" b="1" dirty="0" smtClean="0"/>
              <a:t>Mandatory Amount you want to top up your reseller, the Payment Date and a brief Description of the transaction </a:t>
            </a:r>
            <a:r>
              <a:rPr lang="en-US" sz="3600" dirty="0" smtClean="0"/>
              <a:t>and click </a:t>
            </a:r>
            <a:r>
              <a:rPr lang="en-US" sz="3600" b="1" dirty="0" smtClean="0"/>
              <a:t>Update.</a:t>
            </a:r>
            <a:endParaRPr lang="en-US" sz="3600" b="1" dirty="0"/>
          </a:p>
        </p:txBody>
      </p:sp>
      <p:pic>
        <p:nvPicPr>
          <p:cNvPr id="5" name="Picture 4"/>
          <p:cNvPicPr>
            <a:picLocks noChangeAspect="1"/>
          </p:cNvPicPr>
          <p:nvPr/>
        </p:nvPicPr>
        <p:blipFill>
          <a:blip r:embed="rId2"/>
          <a:stretch>
            <a:fillRect/>
          </a:stretch>
        </p:blipFill>
        <p:spPr>
          <a:xfrm>
            <a:off x="1118827" y="1726282"/>
            <a:ext cx="9954344" cy="4812630"/>
          </a:xfrm>
          <a:prstGeom prst="rect">
            <a:avLst/>
          </a:prstGeom>
        </p:spPr>
      </p:pic>
      <p:sp>
        <p:nvSpPr>
          <p:cNvPr id="2" name="Footer Placeholder 1"/>
          <p:cNvSpPr>
            <a:spLocks noGrp="1"/>
          </p:cNvSpPr>
          <p:nvPr>
            <p:ph type="ftr" sz="quarter" idx="11"/>
          </p:nvPr>
        </p:nvSpPr>
        <p:spPr>
          <a:xfrm>
            <a:off x="2573525" y="6492875"/>
            <a:ext cx="5808372" cy="365125"/>
          </a:xfrm>
        </p:spPr>
        <p:txBody>
          <a:bodyPr/>
          <a:lstStyle/>
          <a:p>
            <a:r>
              <a:rPr lang="en-US" sz="1600" dirty="0" smtClean="0"/>
              <a:t>VTU Presentation by P.C. Controllers Ltd - www.pccontrollers.net</a:t>
            </a:r>
            <a:endParaRPr lang="en-US" sz="1600" dirty="0"/>
          </a:p>
        </p:txBody>
      </p:sp>
      <p:sp>
        <p:nvSpPr>
          <p:cNvPr id="6" name="Left Arrow 5"/>
          <p:cNvSpPr/>
          <p:nvPr/>
        </p:nvSpPr>
        <p:spPr>
          <a:xfrm>
            <a:off x="7870627" y="4971335"/>
            <a:ext cx="1022541" cy="3181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8893168" y="4807264"/>
            <a:ext cx="2007601" cy="646331"/>
          </a:xfrm>
          <a:prstGeom prst="rect">
            <a:avLst/>
          </a:prstGeom>
          <a:noFill/>
        </p:spPr>
        <p:txBody>
          <a:bodyPr wrap="none" rtlCol="0">
            <a:spAutoFit/>
          </a:bodyPr>
          <a:lstStyle/>
          <a:p>
            <a:r>
              <a:rPr lang="en-US" sz="3600" dirty="0" smtClean="0"/>
              <a:t>Click here</a:t>
            </a:r>
            <a:endParaRPr lang="en-US" sz="3600" dirty="0"/>
          </a:p>
        </p:txBody>
      </p:sp>
    </p:spTree>
    <p:extLst>
      <p:ext uri="{BB962C8B-B14F-4D97-AF65-F5344CB8AC3E}">
        <p14:creationId xmlns:p14="http://schemas.microsoft.com/office/powerpoint/2010/main" val="3580132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09761" y="2899365"/>
            <a:ext cx="9972475" cy="3661092"/>
          </a:xfrm>
          <a:prstGeom prst="rect">
            <a:avLst/>
          </a:prstGeom>
        </p:spPr>
      </p:pic>
      <p:sp>
        <p:nvSpPr>
          <p:cNvPr id="3" name="Rectangle 2"/>
          <p:cNvSpPr/>
          <p:nvPr/>
        </p:nvSpPr>
        <p:spPr>
          <a:xfrm>
            <a:off x="0" y="37045"/>
            <a:ext cx="12191999" cy="2862322"/>
          </a:xfrm>
          <a:prstGeom prst="rect">
            <a:avLst/>
          </a:prstGeom>
        </p:spPr>
        <p:txBody>
          <a:bodyPr wrap="square">
            <a:spAutoFit/>
          </a:bodyPr>
          <a:lstStyle/>
          <a:p>
            <a:r>
              <a:rPr lang="en-US" sz="3600" b="1" dirty="0" smtClean="0"/>
              <a:t>Click </a:t>
            </a:r>
            <a:r>
              <a:rPr lang="en-US" sz="3600" b="1" dirty="0"/>
              <a:t>on </a:t>
            </a:r>
            <a:r>
              <a:rPr lang="en-US" sz="3600" b="1" dirty="0" smtClean="0"/>
              <a:t>Reseller Management</a:t>
            </a:r>
            <a:r>
              <a:rPr lang="en-US" sz="3600" dirty="0" smtClean="0"/>
              <a:t> to see </a:t>
            </a:r>
            <a:r>
              <a:rPr lang="en-US" sz="3600" dirty="0"/>
              <a:t>all your resellers in your </a:t>
            </a:r>
            <a:r>
              <a:rPr lang="en-US" sz="3600" dirty="0" smtClean="0"/>
              <a:t>account. To </a:t>
            </a:r>
            <a:r>
              <a:rPr lang="en-US" sz="3600" b="1" dirty="0"/>
              <a:t>A</a:t>
            </a:r>
            <a:r>
              <a:rPr lang="en-US" sz="3600" b="1" dirty="0" smtClean="0"/>
              <a:t>dd, Edit</a:t>
            </a:r>
            <a:r>
              <a:rPr lang="en-US" sz="3600" dirty="0" smtClean="0"/>
              <a:t> and </a:t>
            </a:r>
            <a:r>
              <a:rPr lang="en-US" sz="3600" b="1" dirty="0" smtClean="0"/>
              <a:t>View</a:t>
            </a:r>
            <a:r>
              <a:rPr lang="en-US" sz="3600" dirty="0" smtClean="0"/>
              <a:t> a particular reseller </a:t>
            </a:r>
            <a:r>
              <a:rPr lang="en-US" sz="3600" b="1" dirty="0" smtClean="0"/>
              <a:t>check the radio button</a:t>
            </a:r>
            <a:r>
              <a:rPr lang="en-US" sz="3600" dirty="0" smtClean="0"/>
              <a:t> of the reseller and </a:t>
            </a:r>
            <a:r>
              <a:rPr lang="en-US" sz="3600" b="1" dirty="0" smtClean="0"/>
              <a:t>click </a:t>
            </a:r>
            <a:r>
              <a:rPr lang="en-US" sz="3600" b="1" dirty="0"/>
              <a:t>on </a:t>
            </a:r>
            <a:r>
              <a:rPr lang="en-US" sz="3600" b="1" dirty="0" smtClean="0"/>
              <a:t>Edit </a:t>
            </a:r>
            <a:r>
              <a:rPr lang="en-US" sz="3600" dirty="0" smtClean="0"/>
              <a:t>to edit an existing account, </a:t>
            </a:r>
            <a:r>
              <a:rPr lang="en-US" sz="3600" b="1" dirty="0"/>
              <a:t>click on </a:t>
            </a:r>
            <a:r>
              <a:rPr lang="en-US" sz="3600" b="1" dirty="0" smtClean="0"/>
              <a:t>view</a:t>
            </a:r>
            <a:r>
              <a:rPr lang="en-US" sz="3600" dirty="0" smtClean="0"/>
              <a:t> to view an existing account and </a:t>
            </a:r>
            <a:r>
              <a:rPr lang="en-US" sz="3600" b="1" dirty="0"/>
              <a:t>click on Add </a:t>
            </a:r>
            <a:r>
              <a:rPr lang="en-US" sz="3600" dirty="0"/>
              <a:t>if you want to add a new reseller </a:t>
            </a:r>
            <a:r>
              <a:rPr lang="en-US" sz="3600" dirty="0" smtClean="0"/>
              <a:t>account</a:t>
            </a:r>
            <a:r>
              <a:rPr lang="en-US" sz="3600" dirty="0"/>
              <a:t>.</a:t>
            </a:r>
          </a:p>
        </p:txBody>
      </p:sp>
      <p:sp>
        <p:nvSpPr>
          <p:cNvPr id="4" name="Left Arrow 3"/>
          <p:cNvSpPr/>
          <p:nvPr/>
        </p:nvSpPr>
        <p:spPr>
          <a:xfrm>
            <a:off x="10685786" y="4359579"/>
            <a:ext cx="1277257" cy="39187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0184399" y="4751455"/>
            <a:ext cx="2007601" cy="646331"/>
          </a:xfrm>
          <a:prstGeom prst="rect">
            <a:avLst/>
          </a:prstGeom>
          <a:noFill/>
        </p:spPr>
        <p:txBody>
          <a:bodyPr wrap="none" rtlCol="0">
            <a:spAutoFit/>
          </a:bodyPr>
          <a:lstStyle/>
          <a:p>
            <a:r>
              <a:rPr lang="en-US" sz="3600" dirty="0" smtClean="0"/>
              <a:t>Click here</a:t>
            </a:r>
            <a:endParaRPr lang="en-US" sz="3600" dirty="0"/>
          </a:p>
        </p:txBody>
      </p:sp>
      <p:sp>
        <p:nvSpPr>
          <p:cNvPr id="7" name="TextBox 6"/>
          <p:cNvSpPr txBox="1"/>
          <p:nvPr/>
        </p:nvSpPr>
        <p:spPr>
          <a:xfrm>
            <a:off x="0" y="3468654"/>
            <a:ext cx="1460849" cy="1200329"/>
          </a:xfrm>
          <a:prstGeom prst="rect">
            <a:avLst/>
          </a:prstGeom>
          <a:noFill/>
        </p:spPr>
        <p:txBody>
          <a:bodyPr wrap="none" rtlCol="0">
            <a:spAutoFit/>
          </a:bodyPr>
          <a:lstStyle/>
          <a:p>
            <a:r>
              <a:rPr lang="en-US" sz="3600" dirty="0" smtClean="0"/>
              <a:t>Radio</a:t>
            </a:r>
          </a:p>
          <a:p>
            <a:r>
              <a:rPr lang="en-US" sz="3600" dirty="0" smtClean="0"/>
              <a:t>Button</a:t>
            </a:r>
            <a:endParaRPr lang="en-US" sz="3600" dirty="0"/>
          </a:p>
        </p:txBody>
      </p:sp>
      <p:sp>
        <p:nvSpPr>
          <p:cNvPr id="6" name="Right Arrow 5"/>
          <p:cNvSpPr/>
          <p:nvPr/>
        </p:nvSpPr>
        <p:spPr>
          <a:xfrm>
            <a:off x="188686" y="4528456"/>
            <a:ext cx="1117600" cy="2810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3510564" y="6492875"/>
            <a:ext cx="5607678"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82885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571"/>
            <a:ext cx="12191999" cy="1754326"/>
          </a:xfrm>
          <a:prstGeom prst="rect">
            <a:avLst/>
          </a:prstGeom>
        </p:spPr>
        <p:txBody>
          <a:bodyPr wrap="square">
            <a:spAutoFit/>
          </a:bodyPr>
          <a:lstStyle/>
          <a:p>
            <a:r>
              <a:rPr lang="en-US" sz="3600" dirty="0" smtClean="0"/>
              <a:t>When you </a:t>
            </a:r>
            <a:r>
              <a:rPr lang="en-US" sz="3600" b="1" dirty="0" smtClean="0"/>
              <a:t>click </a:t>
            </a:r>
            <a:r>
              <a:rPr lang="en-US" sz="3600" b="1" dirty="0"/>
              <a:t>on </a:t>
            </a:r>
            <a:r>
              <a:rPr lang="en-US" sz="3600" b="1" dirty="0" smtClean="0"/>
              <a:t>Add Reseller (in Reseller Management) </a:t>
            </a:r>
            <a:r>
              <a:rPr lang="en-US" sz="3600" dirty="0" smtClean="0"/>
              <a:t>a </a:t>
            </a:r>
            <a:r>
              <a:rPr lang="en-US" sz="3600" dirty="0"/>
              <a:t>new reseller </a:t>
            </a:r>
            <a:r>
              <a:rPr lang="en-US" sz="3600" dirty="0" smtClean="0"/>
              <a:t>account form appears, </a:t>
            </a:r>
            <a:r>
              <a:rPr lang="en-US" sz="3600" b="1" dirty="0" smtClean="0"/>
              <a:t>Fill the mandatory </a:t>
            </a:r>
            <a:r>
              <a:rPr lang="en-US" sz="3600" b="1" dirty="0"/>
              <a:t>f</a:t>
            </a:r>
            <a:r>
              <a:rPr lang="en-US" sz="3600" b="1" dirty="0" smtClean="0"/>
              <a:t>ields in </a:t>
            </a:r>
            <a:r>
              <a:rPr lang="en-US" sz="3600" b="1" dirty="0" smtClean="0">
                <a:solidFill>
                  <a:srgbClr val="FF0000"/>
                </a:solidFill>
              </a:rPr>
              <a:t>red asterisks</a:t>
            </a:r>
            <a:r>
              <a:rPr lang="en-US" sz="3600" b="1" dirty="0" smtClean="0"/>
              <a:t> </a:t>
            </a:r>
            <a:endParaRPr lang="en-US" sz="3600" dirty="0"/>
          </a:p>
        </p:txBody>
      </p:sp>
      <p:pic>
        <p:nvPicPr>
          <p:cNvPr id="4" name="Picture 3"/>
          <p:cNvPicPr>
            <a:picLocks noChangeAspect="1"/>
          </p:cNvPicPr>
          <p:nvPr/>
        </p:nvPicPr>
        <p:blipFill>
          <a:blip r:embed="rId2"/>
          <a:stretch>
            <a:fillRect/>
          </a:stretch>
        </p:blipFill>
        <p:spPr>
          <a:xfrm>
            <a:off x="1109761" y="1688984"/>
            <a:ext cx="9972475" cy="4803891"/>
          </a:xfrm>
          <a:prstGeom prst="rect">
            <a:avLst/>
          </a:prstGeom>
        </p:spPr>
      </p:pic>
      <p:sp>
        <p:nvSpPr>
          <p:cNvPr id="2" name="Footer Placeholder 1"/>
          <p:cNvSpPr>
            <a:spLocks noGrp="1"/>
          </p:cNvSpPr>
          <p:nvPr>
            <p:ph type="ftr" sz="quarter" idx="11"/>
          </p:nvPr>
        </p:nvSpPr>
        <p:spPr>
          <a:xfrm>
            <a:off x="2653047" y="6492875"/>
            <a:ext cx="5743977"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3091571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571"/>
            <a:ext cx="12191999" cy="646331"/>
          </a:xfrm>
          <a:prstGeom prst="rect">
            <a:avLst/>
          </a:prstGeom>
        </p:spPr>
        <p:txBody>
          <a:bodyPr wrap="square">
            <a:spAutoFit/>
          </a:bodyPr>
          <a:lstStyle/>
          <a:p>
            <a:r>
              <a:rPr lang="en-US" sz="3600" b="1" dirty="0" smtClean="0"/>
              <a:t>Fill the mandatory </a:t>
            </a:r>
            <a:r>
              <a:rPr lang="en-US" sz="3600" b="1" dirty="0"/>
              <a:t>f</a:t>
            </a:r>
            <a:r>
              <a:rPr lang="en-US" sz="3600" b="1" dirty="0" smtClean="0"/>
              <a:t>ields in </a:t>
            </a:r>
            <a:r>
              <a:rPr lang="en-US" sz="3600" b="1" dirty="0" smtClean="0">
                <a:solidFill>
                  <a:srgbClr val="FF0000"/>
                </a:solidFill>
              </a:rPr>
              <a:t>red asterisks</a:t>
            </a:r>
            <a:r>
              <a:rPr lang="en-US" sz="3600" b="1" dirty="0" smtClean="0"/>
              <a:t> (contd.)</a:t>
            </a:r>
            <a:endParaRPr lang="en-US" sz="3600" dirty="0"/>
          </a:p>
        </p:txBody>
      </p:sp>
      <p:pic>
        <p:nvPicPr>
          <p:cNvPr id="4" name="Picture 3"/>
          <p:cNvPicPr>
            <a:picLocks noChangeAspect="1"/>
          </p:cNvPicPr>
          <p:nvPr/>
        </p:nvPicPr>
        <p:blipFill>
          <a:blip r:embed="rId2"/>
          <a:stretch>
            <a:fillRect/>
          </a:stretch>
        </p:blipFill>
        <p:spPr>
          <a:xfrm>
            <a:off x="1202846" y="1150944"/>
            <a:ext cx="10026871" cy="4659141"/>
          </a:xfrm>
          <a:prstGeom prst="rect">
            <a:avLst/>
          </a:prstGeom>
        </p:spPr>
      </p:pic>
      <p:sp>
        <p:nvSpPr>
          <p:cNvPr id="2" name="Footer Placeholder 1"/>
          <p:cNvSpPr>
            <a:spLocks noGrp="1"/>
          </p:cNvSpPr>
          <p:nvPr>
            <p:ph type="ftr" sz="quarter" idx="11"/>
          </p:nvPr>
        </p:nvSpPr>
        <p:spPr>
          <a:xfrm>
            <a:off x="3103808" y="6204706"/>
            <a:ext cx="5654899"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285317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571"/>
            <a:ext cx="12191999" cy="1754326"/>
          </a:xfrm>
          <a:prstGeom prst="rect">
            <a:avLst/>
          </a:prstGeom>
        </p:spPr>
        <p:txBody>
          <a:bodyPr wrap="square">
            <a:spAutoFit/>
          </a:bodyPr>
          <a:lstStyle/>
          <a:p>
            <a:r>
              <a:rPr lang="en-US" sz="3600" b="1" dirty="0" smtClean="0"/>
              <a:t>Fill all the mandatory </a:t>
            </a:r>
            <a:r>
              <a:rPr lang="en-US" sz="3600" b="1" dirty="0"/>
              <a:t>f</a:t>
            </a:r>
            <a:r>
              <a:rPr lang="en-US" sz="3600" b="1" dirty="0" smtClean="0"/>
              <a:t>ields in </a:t>
            </a:r>
            <a:r>
              <a:rPr lang="en-US" sz="3600" b="1" dirty="0" smtClean="0">
                <a:solidFill>
                  <a:srgbClr val="FF0000"/>
                </a:solidFill>
              </a:rPr>
              <a:t>red asterisks</a:t>
            </a:r>
            <a:r>
              <a:rPr lang="en-US" sz="3600" b="1" dirty="0" smtClean="0"/>
              <a:t>, select status to be active</a:t>
            </a:r>
            <a:r>
              <a:rPr lang="en-US" sz="3600" dirty="0" smtClean="0"/>
              <a:t>, </a:t>
            </a:r>
            <a:r>
              <a:rPr lang="en-US" sz="3600" b="1" dirty="0" smtClean="0"/>
              <a:t>select your choice of the Allow Access and Data </a:t>
            </a:r>
            <a:r>
              <a:rPr lang="en-US" sz="3600" b="1" dirty="0" err="1" smtClean="0"/>
              <a:t>Topup</a:t>
            </a:r>
            <a:r>
              <a:rPr lang="en-US" sz="3600" dirty="0" smtClean="0"/>
              <a:t> you want for your reseller agent and </a:t>
            </a:r>
            <a:r>
              <a:rPr lang="en-US" sz="3600" b="1" dirty="0" smtClean="0"/>
              <a:t>click Submit</a:t>
            </a:r>
            <a:endParaRPr lang="en-US" sz="3600" b="1" dirty="0"/>
          </a:p>
        </p:txBody>
      </p:sp>
      <p:pic>
        <p:nvPicPr>
          <p:cNvPr id="4" name="Picture 3"/>
          <p:cNvPicPr>
            <a:picLocks noChangeAspect="1"/>
          </p:cNvPicPr>
          <p:nvPr/>
        </p:nvPicPr>
        <p:blipFill>
          <a:blip r:embed="rId2"/>
          <a:stretch>
            <a:fillRect/>
          </a:stretch>
        </p:blipFill>
        <p:spPr>
          <a:xfrm>
            <a:off x="1238032" y="1681755"/>
            <a:ext cx="10026871" cy="4695328"/>
          </a:xfrm>
          <a:prstGeom prst="rect">
            <a:avLst/>
          </a:prstGeom>
        </p:spPr>
      </p:pic>
      <p:sp>
        <p:nvSpPr>
          <p:cNvPr id="2" name="Footer Placeholder 1"/>
          <p:cNvSpPr>
            <a:spLocks noGrp="1"/>
          </p:cNvSpPr>
          <p:nvPr>
            <p:ph type="ftr" sz="quarter" idx="11"/>
          </p:nvPr>
        </p:nvSpPr>
        <p:spPr>
          <a:xfrm>
            <a:off x="2880665" y="6377083"/>
            <a:ext cx="5898524"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214717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627289" y="6356350"/>
            <a:ext cx="5745051" cy="365125"/>
          </a:xfrm>
        </p:spPr>
        <p:txBody>
          <a:bodyPr/>
          <a:lstStyle/>
          <a:p>
            <a:r>
              <a:rPr lang="en-US" sz="1600" dirty="0" smtClean="0"/>
              <a:t>VTU Presentation by P.C. Controllers Ltd - www.pccontrollers.net</a:t>
            </a:r>
            <a:endParaRPr lang="en-US" sz="1600" dirty="0"/>
          </a:p>
        </p:txBody>
      </p:sp>
      <p:pic>
        <p:nvPicPr>
          <p:cNvPr id="8" name="Picture 7"/>
          <p:cNvPicPr>
            <a:picLocks noChangeAspect="1"/>
          </p:cNvPicPr>
          <p:nvPr/>
        </p:nvPicPr>
        <p:blipFill>
          <a:blip r:embed="rId2"/>
          <a:stretch>
            <a:fillRect/>
          </a:stretch>
        </p:blipFill>
        <p:spPr>
          <a:xfrm>
            <a:off x="1905000" y="2037992"/>
            <a:ext cx="8382000" cy="4238625"/>
          </a:xfrm>
          <a:prstGeom prst="rect">
            <a:avLst/>
          </a:prstGeom>
        </p:spPr>
      </p:pic>
      <p:sp>
        <p:nvSpPr>
          <p:cNvPr id="9" name="Rectangle 8"/>
          <p:cNvSpPr/>
          <p:nvPr/>
        </p:nvSpPr>
        <p:spPr>
          <a:xfrm>
            <a:off x="321972" y="203933"/>
            <a:ext cx="11732653" cy="1754326"/>
          </a:xfrm>
          <a:prstGeom prst="rect">
            <a:avLst/>
          </a:prstGeom>
        </p:spPr>
        <p:txBody>
          <a:bodyPr wrap="square">
            <a:spAutoFit/>
          </a:bodyPr>
          <a:lstStyle/>
          <a:p>
            <a:r>
              <a:rPr lang="en-US" sz="3600" dirty="0" smtClean="0"/>
              <a:t>After you submit this page appears for you to Edit your products either Manually or by Auto. When you click on either you can now give discounts to your resellers</a:t>
            </a:r>
            <a:endParaRPr lang="en-US" sz="3600" dirty="0"/>
          </a:p>
        </p:txBody>
      </p:sp>
    </p:spTree>
    <p:extLst>
      <p:ext uri="{BB962C8B-B14F-4D97-AF65-F5344CB8AC3E}">
        <p14:creationId xmlns:p14="http://schemas.microsoft.com/office/powerpoint/2010/main" val="876095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42720" y="2215375"/>
            <a:ext cx="10026871" cy="4301540"/>
          </a:xfrm>
          <a:prstGeom prst="rect">
            <a:avLst/>
          </a:prstGeom>
        </p:spPr>
      </p:pic>
      <p:sp>
        <p:nvSpPr>
          <p:cNvPr id="3" name="Down Arrow 2"/>
          <p:cNvSpPr/>
          <p:nvPr/>
        </p:nvSpPr>
        <p:spPr>
          <a:xfrm>
            <a:off x="5036457" y="2002972"/>
            <a:ext cx="406400" cy="7982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042720" y="1401617"/>
            <a:ext cx="9054786" cy="646331"/>
          </a:xfrm>
          <a:prstGeom prst="rect">
            <a:avLst/>
          </a:prstGeom>
          <a:noFill/>
        </p:spPr>
        <p:txBody>
          <a:bodyPr wrap="none" rtlCol="0">
            <a:spAutoFit/>
          </a:bodyPr>
          <a:lstStyle/>
          <a:p>
            <a:r>
              <a:rPr lang="en-US" sz="3600" dirty="0" smtClean="0"/>
              <a:t>Click here to give or edit your reseller password</a:t>
            </a:r>
            <a:endParaRPr lang="en-US" sz="3600" dirty="0"/>
          </a:p>
        </p:txBody>
      </p:sp>
      <p:sp>
        <p:nvSpPr>
          <p:cNvPr id="5" name="Rectangle 4"/>
          <p:cNvSpPr/>
          <p:nvPr/>
        </p:nvSpPr>
        <p:spPr>
          <a:xfrm>
            <a:off x="0" y="-72571"/>
            <a:ext cx="12191999" cy="1200329"/>
          </a:xfrm>
          <a:prstGeom prst="rect">
            <a:avLst/>
          </a:prstGeom>
        </p:spPr>
        <p:txBody>
          <a:bodyPr wrap="square">
            <a:spAutoFit/>
          </a:bodyPr>
          <a:lstStyle/>
          <a:p>
            <a:r>
              <a:rPr lang="en-US" sz="3600" b="1" dirty="0"/>
              <a:t>Edit </a:t>
            </a:r>
            <a:r>
              <a:rPr lang="en-US" sz="3600" b="1" dirty="0" smtClean="0"/>
              <a:t>Reseller Password (in Reseller Management)</a:t>
            </a:r>
            <a:r>
              <a:rPr lang="en-US" sz="3600" dirty="0" smtClean="0"/>
              <a:t> </a:t>
            </a:r>
            <a:r>
              <a:rPr lang="en-US" sz="3600" dirty="0"/>
              <a:t>allows you to alter the selected </a:t>
            </a:r>
            <a:r>
              <a:rPr lang="en-US" sz="3600" dirty="0" smtClean="0"/>
              <a:t>reseller’s </a:t>
            </a:r>
            <a:r>
              <a:rPr lang="en-US" sz="3600" dirty="0"/>
              <a:t>account setup details</a:t>
            </a:r>
          </a:p>
        </p:txBody>
      </p:sp>
      <p:sp>
        <p:nvSpPr>
          <p:cNvPr id="2" name="Footer Placeholder 1"/>
          <p:cNvSpPr>
            <a:spLocks noGrp="1"/>
          </p:cNvSpPr>
          <p:nvPr>
            <p:ph type="ftr" sz="quarter" idx="11"/>
          </p:nvPr>
        </p:nvSpPr>
        <p:spPr>
          <a:xfrm>
            <a:off x="2621847" y="6492875"/>
            <a:ext cx="5642019"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594815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58355" y="6356350"/>
            <a:ext cx="5653825" cy="365125"/>
          </a:xfrm>
        </p:spPr>
        <p:txBody>
          <a:bodyPr/>
          <a:lstStyle/>
          <a:p>
            <a:r>
              <a:rPr lang="en-US" sz="1600" dirty="0" smtClean="0"/>
              <a:t>VTU Presentation by P.C. Controllers Ltd - www.pccontrollers.net</a:t>
            </a:r>
            <a:endParaRPr lang="en-US" sz="1600" dirty="0"/>
          </a:p>
        </p:txBody>
      </p:sp>
      <p:pic>
        <p:nvPicPr>
          <p:cNvPr id="4" name="Picture 3"/>
          <p:cNvPicPr>
            <a:picLocks noChangeAspect="1"/>
          </p:cNvPicPr>
          <p:nvPr/>
        </p:nvPicPr>
        <p:blipFill rotWithShape="1">
          <a:blip r:embed="rId2"/>
          <a:srcRect l="9367" t="13743"/>
          <a:stretch/>
        </p:blipFill>
        <p:spPr>
          <a:xfrm>
            <a:off x="1532584" y="2152730"/>
            <a:ext cx="8943573" cy="3960880"/>
          </a:xfrm>
          <a:prstGeom prst="rect">
            <a:avLst/>
          </a:prstGeom>
        </p:spPr>
      </p:pic>
      <p:sp>
        <p:nvSpPr>
          <p:cNvPr id="5" name="Rectangle 4"/>
          <p:cNvSpPr/>
          <p:nvPr/>
        </p:nvSpPr>
        <p:spPr>
          <a:xfrm>
            <a:off x="321972" y="48303"/>
            <a:ext cx="11732653" cy="1200329"/>
          </a:xfrm>
          <a:prstGeom prst="rect">
            <a:avLst/>
          </a:prstGeom>
        </p:spPr>
        <p:txBody>
          <a:bodyPr wrap="square">
            <a:spAutoFit/>
          </a:bodyPr>
          <a:lstStyle/>
          <a:p>
            <a:r>
              <a:rPr lang="en-US" sz="3600" dirty="0" smtClean="0"/>
              <a:t>This page allows you to give or edit both Web login and Mobile passwords for your resellers.</a:t>
            </a:r>
            <a:endParaRPr lang="en-US" sz="3600" dirty="0"/>
          </a:p>
        </p:txBody>
      </p:sp>
      <p:sp>
        <p:nvSpPr>
          <p:cNvPr id="6" name="Down Arrow 5"/>
          <p:cNvSpPr/>
          <p:nvPr/>
        </p:nvSpPr>
        <p:spPr>
          <a:xfrm>
            <a:off x="5595925" y="1970166"/>
            <a:ext cx="406400" cy="111990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1421371" y="1385029"/>
            <a:ext cx="9054786" cy="646331"/>
          </a:xfrm>
          <a:prstGeom prst="rect">
            <a:avLst/>
          </a:prstGeom>
          <a:noFill/>
        </p:spPr>
        <p:txBody>
          <a:bodyPr wrap="none" rtlCol="0">
            <a:spAutoFit/>
          </a:bodyPr>
          <a:lstStyle/>
          <a:p>
            <a:r>
              <a:rPr lang="en-US" sz="3600" dirty="0" smtClean="0"/>
              <a:t>Click here to give or edit your reseller password</a:t>
            </a:r>
            <a:endParaRPr lang="en-US" sz="3600" dirty="0"/>
          </a:p>
        </p:txBody>
      </p:sp>
    </p:spTree>
    <p:extLst>
      <p:ext uri="{BB962C8B-B14F-4D97-AF65-F5344CB8AC3E}">
        <p14:creationId xmlns:p14="http://schemas.microsoft.com/office/powerpoint/2010/main" val="2318328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729507" y="6376294"/>
            <a:ext cx="5633434" cy="365125"/>
          </a:xfrm>
        </p:spPr>
        <p:txBody>
          <a:bodyPr/>
          <a:lstStyle/>
          <a:p>
            <a:r>
              <a:rPr lang="en-US" sz="1600" dirty="0" smtClean="0"/>
              <a:t>VTU Presentation by P.C. Controllers Ltd - www.pccontrollers.net</a:t>
            </a:r>
            <a:endParaRPr lang="en-US" sz="1600" dirty="0"/>
          </a:p>
        </p:txBody>
      </p:sp>
      <p:pic>
        <p:nvPicPr>
          <p:cNvPr id="4" name="Picture 3"/>
          <p:cNvPicPr>
            <a:picLocks noChangeAspect="1"/>
          </p:cNvPicPr>
          <p:nvPr/>
        </p:nvPicPr>
        <p:blipFill>
          <a:blip r:embed="rId2"/>
          <a:stretch>
            <a:fillRect/>
          </a:stretch>
        </p:blipFill>
        <p:spPr>
          <a:xfrm>
            <a:off x="1147762" y="1636287"/>
            <a:ext cx="9896475" cy="4720063"/>
          </a:xfrm>
          <a:prstGeom prst="rect">
            <a:avLst/>
          </a:prstGeom>
        </p:spPr>
      </p:pic>
      <p:sp>
        <p:nvSpPr>
          <p:cNvPr id="5" name="Rectangle 4"/>
          <p:cNvSpPr/>
          <p:nvPr/>
        </p:nvSpPr>
        <p:spPr>
          <a:xfrm>
            <a:off x="0" y="-118039"/>
            <a:ext cx="12192000" cy="1754326"/>
          </a:xfrm>
          <a:prstGeom prst="rect">
            <a:avLst/>
          </a:prstGeom>
        </p:spPr>
        <p:txBody>
          <a:bodyPr wrap="square">
            <a:spAutoFit/>
          </a:bodyPr>
          <a:lstStyle/>
          <a:p>
            <a:r>
              <a:rPr lang="en-US" sz="3600" dirty="0" smtClean="0"/>
              <a:t>When you click on Account Type drop down icon you can give or edit Password and Transaction Password for your resellers</a:t>
            </a:r>
            <a:r>
              <a:rPr lang="en-US" sz="3600" dirty="0"/>
              <a:t> </a:t>
            </a:r>
            <a:r>
              <a:rPr lang="en-US" sz="3600" dirty="0" smtClean="0"/>
              <a:t>Mobile Apps</a:t>
            </a:r>
            <a:endParaRPr lang="en-US" sz="3600" dirty="0"/>
          </a:p>
        </p:txBody>
      </p:sp>
    </p:spTree>
    <p:extLst>
      <p:ext uri="{BB962C8B-B14F-4D97-AF65-F5344CB8AC3E}">
        <p14:creationId xmlns:p14="http://schemas.microsoft.com/office/powerpoint/2010/main" val="70426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7838" y="6356350"/>
            <a:ext cx="5891011" cy="365125"/>
          </a:xfrm>
        </p:spPr>
        <p:txBody>
          <a:bodyPr/>
          <a:lstStyle/>
          <a:p>
            <a:r>
              <a:rPr lang="en-US" sz="1600" dirty="0" smtClean="0"/>
              <a:t>VTU Presentation by P.C. Controllers Ltd - www.pccontrollers.net</a:t>
            </a:r>
            <a:endParaRPr lang="en-US" sz="1600" dirty="0"/>
          </a:p>
        </p:txBody>
      </p:sp>
      <p:pic>
        <p:nvPicPr>
          <p:cNvPr id="4" name="Picture 3"/>
          <p:cNvPicPr>
            <a:picLocks noChangeAspect="1"/>
          </p:cNvPicPr>
          <p:nvPr/>
        </p:nvPicPr>
        <p:blipFill>
          <a:blip r:embed="rId2"/>
          <a:stretch>
            <a:fillRect/>
          </a:stretch>
        </p:blipFill>
        <p:spPr>
          <a:xfrm>
            <a:off x="1147762" y="1584101"/>
            <a:ext cx="9896475" cy="4772249"/>
          </a:xfrm>
          <a:prstGeom prst="rect">
            <a:avLst/>
          </a:prstGeom>
        </p:spPr>
      </p:pic>
      <p:sp>
        <p:nvSpPr>
          <p:cNvPr id="5" name="Rectangle 4"/>
          <p:cNvSpPr/>
          <p:nvPr/>
        </p:nvSpPr>
        <p:spPr>
          <a:xfrm>
            <a:off x="0" y="18647"/>
            <a:ext cx="12054625" cy="1200329"/>
          </a:xfrm>
          <a:prstGeom prst="rect">
            <a:avLst/>
          </a:prstGeom>
        </p:spPr>
        <p:txBody>
          <a:bodyPr wrap="square">
            <a:spAutoFit/>
          </a:bodyPr>
          <a:lstStyle/>
          <a:p>
            <a:r>
              <a:rPr lang="en-US" sz="3600" dirty="0" smtClean="0"/>
              <a:t>Click on Submit, if Account update is successful the message below appears else an error message appears</a:t>
            </a:r>
            <a:endParaRPr lang="en-US" sz="3600" dirty="0"/>
          </a:p>
        </p:txBody>
      </p:sp>
    </p:spTree>
    <p:extLst>
      <p:ext uri="{BB962C8B-B14F-4D97-AF65-F5344CB8AC3E}">
        <p14:creationId xmlns:p14="http://schemas.microsoft.com/office/powerpoint/2010/main" val="647516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3" y="207882"/>
            <a:ext cx="11178862" cy="452431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To register </a:t>
            </a:r>
            <a:r>
              <a:rPr lang="en-US" sz="3200" dirty="0" smtClean="0">
                <a:latin typeface="Arial" panose="020B0604020202020204" pitchFamily="34" charset="0"/>
                <a:cs typeface="Arial" panose="020B0604020202020204" pitchFamily="34" charset="0"/>
              </a:rPr>
              <a:t>your app on your mobile phone, please </a:t>
            </a:r>
            <a:r>
              <a:rPr lang="en-US" sz="3200" dirty="0">
                <a:latin typeface="Arial" panose="020B0604020202020204" pitchFamily="34" charset="0"/>
                <a:cs typeface="Arial" panose="020B0604020202020204" pitchFamily="34" charset="0"/>
              </a:rPr>
              <a:t>enter your given id no and </a:t>
            </a:r>
            <a:r>
              <a:rPr lang="en-US" sz="3200" dirty="0" smtClean="0">
                <a:latin typeface="Arial" panose="020B0604020202020204" pitchFamily="34" charset="0"/>
                <a:cs typeface="Arial" panose="020B0604020202020204" pitchFamily="34" charset="0"/>
              </a:rPr>
              <a:t>login id</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(check your email), </a:t>
            </a:r>
            <a:r>
              <a:rPr lang="en-US" sz="3200" b="1" dirty="0">
                <a:solidFill>
                  <a:srgbClr val="FF0000"/>
                </a:solidFill>
                <a:latin typeface="Arial" panose="020B0604020202020204" pitchFamily="34" charset="0"/>
                <a:cs typeface="Arial" panose="020B0604020202020204" pitchFamily="34" charset="0"/>
              </a:rPr>
              <a:t>enter ur personal password and transaction pin known to you only</a:t>
            </a:r>
            <a:r>
              <a:rPr lang="en-US" sz="3200" dirty="0">
                <a:latin typeface="Arial" panose="020B0604020202020204" pitchFamily="34" charset="0"/>
                <a:cs typeface="Arial" panose="020B0604020202020204" pitchFamily="34" charset="0"/>
              </a:rPr>
              <a:t>. Login &amp; </a:t>
            </a:r>
            <a:r>
              <a:rPr lang="en-US" sz="3200" dirty="0" smtClean="0">
                <a:latin typeface="Arial" panose="020B0604020202020204" pitchFamily="34" charset="0"/>
                <a:cs typeface="Arial" panose="020B0604020202020204" pitchFamily="34" charset="0"/>
              </a:rPr>
              <a:t>confirm your account balance.</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If </a:t>
            </a:r>
            <a:r>
              <a:rPr lang="en-US" sz="3200" dirty="0">
                <a:latin typeface="Arial" panose="020B0604020202020204" pitchFamily="34" charset="0"/>
                <a:cs typeface="Arial" panose="020B0604020202020204" pitchFamily="34" charset="0"/>
              </a:rPr>
              <a:t>you use java enabled phones open your internet browser and type</a:t>
            </a:r>
          </a:p>
          <a:p>
            <a:r>
              <a:rPr lang="en-US" sz="3200" dirty="0">
                <a:latin typeface="Arial" panose="020B0604020202020204" pitchFamily="34" charset="0"/>
                <a:cs typeface="Arial" panose="020B0604020202020204" pitchFamily="34" charset="0"/>
                <a:hlinkClick r:id="rId3"/>
              </a:rPr>
              <a:t>http://</a:t>
            </a:r>
            <a:r>
              <a:rPr lang="en-US" sz="3200" dirty="0" smtClean="0">
                <a:latin typeface="Arial" panose="020B0604020202020204" pitchFamily="34" charset="0"/>
                <a:cs typeface="Arial" panose="020B0604020202020204" pitchFamily="34" charset="0"/>
                <a:hlinkClick r:id="rId3"/>
              </a:rPr>
              <a:t>arizonaadmin.mobifinng.com/arizona-j2me/Arizona.jar</a:t>
            </a:r>
            <a:r>
              <a:rPr lang="en-US" sz="3200" dirty="0" smtClean="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and repeat the above registration </a:t>
            </a:r>
            <a:r>
              <a:rPr lang="en-US" sz="3200" dirty="0" smtClean="0">
                <a:latin typeface="Arial" panose="020B0604020202020204" pitchFamily="34" charset="0"/>
                <a:cs typeface="Arial" panose="020B0604020202020204" pitchFamily="34" charset="0"/>
              </a:rPr>
              <a:t>details </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2871989" y="6492875"/>
            <a:ext cx="5795492"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452615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571"/>
            <a:ext cx="12191999" cy="646331"/>
          </a:xfrm>
          <a:prstGeom prst="rect">
            <a:avLst/>
          </a:prstGeom>
        </p:spPr>
        <p:txBody>
          <a:bodyPr wrap="square">
            <a:spAutoFit/>
          </a:bodyPr>
          <a:lstStyle/>
          <a:p>
            <a:r>
              <a:rPr lang="en-US" sz="3600" b="1" dirty="0" smtClean="0"/>
              <a:t>.</a:t>
            </a:r>
            <a:endParaRPr lang="en-US" sz="3600" dirty="0"/>
          </a:p>
        </p:txBody>
      </p:sp>
      <p:sp>
        <p:nvSpPr>
          <p:cNvPr id="5" name="Rectangle 4"/>
          <p:cNvSpPr/>
          <p:nvPr/>
        </p:nvSpPr>
        <p:spPr>
          <a:xfrm>
            <a:off x="0" y="-72571"/>
            <a:ext cx="12191999" cy="1200329"/>
          </a:xfrm>
          <a:prstGeom prst="rect">
            <a:avLst/>
          </a:prstGeom>
        </p:spPr>
        <p:txBody>
          <a:bodyPr wrap="square">
            <a:spAutoFit/>
          </a:bodyPr>
          <a:lstStyle/>
          <a:p>
            <a:r>
              <a:rPr lang="en-US" sz="3600" b="1" dirty="0"/>
              <a:t>Edit Reseller Password (in Reseller Management)</a:t>
            </a:r>
            <a:r>
              <a:rPr lang="en-US" sz="3600" dirty="0"/>
              <a:t> allows you to alter the selected reseller’s account setup </a:t>
            </a:r>
            <a:r>
              <a:rPr lang="en-US" sz="3600" dirty="0" smtClean="0"/>
              <a:t>details Contd.</a:t>
            </a:r>
            <a:endParaRPr lang="en-US" sz="3600" dirty="0"/>
          </a:p>
        </p:txBody>
      </p:sp>
      <p:pic>
        <p:nvPicPr>
          <p:cNvPr id="4" name="Picture 3"/>
          <p:cNvPicPr>
            <a:picLocks noChangeAspect="1"/>
          </p:cNvPicPr>
          <p:nvPr/>
        </p:nvPicPr>
        <p:blipFill>
          <a:blip r:embed="rId2"/>
          <a:stretch>
            <a:fillRect/>
          </a:stretch>
        </p:blipFill>
        <p:spPr>
          <a:xfrm>
            <a:off x="1010890" y="1263135"/>
            <a:ext cx="9772650" cy="4486275"/>
          </a:xfrm>
          <a:prstGeom prst="rect">
            <a:avLst/>
          </a:prstGeom>
        </p:spPr>
      </p:pic>
      <p:sp>
        <p:nvSpPr>
          <p:cNvPr id="2" name="Footer Placeholder 1"/>
          <p:cNvSpPr>
            <a:spLocks noGrp="1"/>
          </p:cNvSpPr>
          <p:nvPr>
            <p:ph type="ftr" sz="quarter" idx="11"/>
          </p:nvPr>
        </p:nvSpPr>
        <p:spPr>
          <a:xfrm>
            <a:off x="2973711" y="6343471"/>
            <a:ext cx="5847008"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638726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571"/>
            <a:ext cx="12191999" cy="1200329"/>
          </a:xfrm>
          <a:prstGeom prst="rect">
            <a:avLst/>
          </a:prstGeom>
        </p:spPr>
        <p:txBody>
          <a:bodyPr wrap="square">
            <a:spAutoFit/>
          </a:bodyPr>
          <a:lstStyle/>
          <a:p>
            <a:r>
              <a:rPr lang="en-US" sz="3600" b="1" dirty="0"/>
              <a:t>Edit Reseller Password (in Reseller Management)</a:t>
            </a:r>
            <a:r>
              <a:rPr lang="en-US" sz="3600" dirty="0"/>
              <a:t> allows you to alter the selected reseller’s account setup details Contd</a:t>
            </a:r>
            <a:r>
              <a:rPr lang="en-US" sz="3600" dirty="0" smtClean="0"/>
              <a:t>.</a:t>
            </a:r>
            <a:endParaRPr lang="en-US" sz="3600" dirty="0"/>
          </a:p>
        </p:txBody>
      </p:sp>
      <p:pic>
        <p:nvPicPr>
          <p:cNvPr id="4" name="Picture 3"/>
          <p:cNvPicPr>
            <a:picLocks noChangeAspect="1"/>
          </p:cNvPicPr>
          <p:nvPr/>
        </p:nvPicPr>
        <p:blipFill>
          <a:blip r:embed="rId2"/>
          <a:stretch>
            <a:fillRect/>
          </a:stretch>
        </p:blipFill>
        <p:spPr>
          <a:xfrm>
            <a:off x="1091629" y="1127758"/>
            <a:ext cx="10008739" cy="5192907"/>
          </a:xfrm>
          <a:prstGeom prst="rect">
            <a:avLst/>
          </a:prstGeom>
        </p:spPr>
      </p:pic>
      <p:sp>
        <p:nvSpPr>
          <p:cNvPr id="2" name="Footer Placeholder 1"/>
          <p:cNvSpPr>
            <a:spLocks noGrp="1"/>
          </p:cNvSpPr>
          <p:nvPr>
            <p:ph type="ftr" sz="quarter" idx="11"/>
          </p:nvPr>
        </p:nvSpPr>
        <p:spPr>
          <a:xfrm>
            <a:off x="2678805" y="6378721"/>
            <a:ext cx="6387921"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784087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571"/>
            <a:ext cx="12191999" cy="1200329"/>
          </a:xfrm>
          <a:prstGeom prst="rect">
            <a:avLst/>
          </a:prstGeom>
        </p:spPr>
        <p:txBody>
          <a:bodyPr wrap="square">
            <a:spAutoFit/>
          </a:bodyPr>
          <a:lstStyle/>
          <a:p>
            <a:r>
              <a:rPr lang="en-US" sz="3600" b="1" dirty="0" smtClean="0"/>
              <a:t>View Reseller</a:t>
            </a:r>
            <a:r>
              <a:rPr lang="en-US" sz="3600" dirty="0" smtClean="0"/>
              <a:t> allows you to see the selected reseller’s account setup details</a:t>
            </a:r>
            <a:endParaRPr lang="en-US" sz="3600" dirty="0"/>
          </a:p>
        </p:txBody>
      </p:sp>
      <p:pic>
        <p:nvPicPr>
          <p:cNvPr id="4" name="Picture 3"/>
          <p:cNvPicPr>
            <a:picLocks noChangeAspect="1"/>
          </p:cNvPicPr>
          <p:nvPr/>
        </p:nvPicPr>
        <p:blipFill>
          <a:blip r:embed="rId2"/>
          <a:stretch>
            <a:fillRect/>
          </a:stretch>
        </p:blipFill>
        <p:spPr>
          <a:xfrm>
            <a:off x="1114294" y="1342807"/>
            <a:ext cx="9963409" cy="5048156"/>
          </a:xfrm>
          <a:prstGeom prst="rect">
            <a:avLst/>
          </a:prstGeom>
        </p:spPr>
      </p:pic>
      <p:sp>
        <p:nvSpPr>
          <p:cNvPr id="2" name="Footer Placeholder 1"/>
          <p:cNvSpPr>
            <a:spLocks noGrp="1"/>
          </p:cNvSpPr>
          <p:nvPr>
            <p:ph type="ftr" sz="quarter" idx="11"/>
          </p:nvPr>
        </p:nvSpPr>
        <p:spPr>
          <a:xfrm>
            <a:off x="2833351" y="6390963"/>
            <a:ext cx="5975797"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283196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264" t="21611" r="12222" b="16065"/>
          <a:stretch/>
        </p:blipFill>
        <p:spPr>
          <a:xfrm>
            <a:off x="1118314" y="2201183"/>
            <a:ext cx="9955370" cy="4291692"/>
          </a:xfrm>
          <a:prstGeom prst="rect">
            <a:avLst/>
          </a:prstGeom>
        </p:spPr>
      </p:pic>
      <p:sp>
        <p:nvSpPr>
          <p:cNvPr id="3" name="Rectangle 2"/>
          <p:cNvSpPr/>
          <p:nvPr/>
        </p:nvSpPr>
        <p:spPr>
          <a:xfrm>
            <a:off x="-51515" y="-107142"/>
            <a:ext cx="12402356" cy="2308324"/>
          </a:xfrm>
          <a:prstGeom prst="rect">
            <a:avLst/>
          </a:prstGeom>
        </p:spPr>
        <p:txBody>
          <a:bodyPr wrap="square">
            <a:spAutoFit/>
          </a:bodyPr>
          <a:lstStyle/>
          <a:p>
            <a:r>
              <a:rPr lang="en-US" sz="3600" b="1" dirty="0" smtClean="0"/>
              <a:t>Click Edit Product (Data </a:t>
            </a:r>
            <a:r>
              <a:rPr lang="en-US" sz="3600" b="1" dirty="0" err="1" smtClean="0"/>
              <a:t>Topup</a:t>
            </a:r>
            <a:r>
              <a:rPr lang="en-US" sz="3600" b="1" dirty="0" smtClean="0"/>
              <a:t>) in Reseller Management </a:t>
            </a:r>
            <a:r>
              <a:rPr lang="en-US" sz="3600" dirty="0" smtClean="0"/>
              <a:t>allows you to edit/make selected product status active in the selected reseller’s account. Click on all the products </a:t>
            </a:r>
            <a:r>
              <a:rPr lang="en-US" sz="3600" b="1" dirty="0" smtClean="0"/>
              <a:t>radio button,</a:t>
            </a:r>
            <a:r>
              <a:rPr lang="en-US" sz="3600" dirty="0" smtClean="0"/>
              <a:t> enter discount and </a:t>
            </a:r>
            <a:r>
              <a:rPr lang="en-US" sz="3600" b="1" dirty="0" smtClean="0"/>
              <a:t>Submit </a:t>
            </a:r>
            <a:r>
              <a:rPr lang="en-US" sz="3600" dirty="0" smtClean="0"/>
              <a:t>in status drop down to make products active</a:t>
            </a:r>
            <a:endParaRPr lang="en-US" sz="3600" dirty="0"/>
          </a:p>
        </p:txBody>
      </p:sp>
      <p:sp>
        <p:nvSpPr>
          <p:cNvPr id="4" name="Footer Placeholder 3"/>
          <p:cNvSpPr>
            <a:spLocks noGrp="1"/>
          </p:cNvSpPr>
          <p:nvPr>
            <p:ph type="ftr" sz="quarter" idx="11"/>
          </p:nvPr>
        </p:nvSpPr>
        <p:spPr>
          <a:xfrm>
            <a:off x="2871990" y="6469040"/>
            <a:ext cx="5667776" cy="365125"/>
          </a:xfrm>
        </p:spPr>
        <p:txBody>
          <a:bodyPr/>
          <a:lstStyle/>
          <a:p>
            <a:r>
              <a:rPr lang="en-US" sz="1600" dirty="0" smtClean="0">
                <a:solidFill>
                  <a:schemeClr val="tx1"/>
                </a:solidFill>
              </a:rPr>
              <a:t>VTU Presentation by P.C. Controllers Ltd - www.pccontrollers.net</a:t>
            </a:r>
            <a:endParaRPr lang="en-US" sz="1600" dirty="0">
              <a:solidFill>
                <a:schemeClr val="tx1"/>
              </a:solidFill>
            </a:endParaRPr>
          </a:p>
        </p:txBody>
      </p:sp>
      <p:sp>
        <p:nvSpPr>
          <p:cNvPr id="5" name="TextBox 4"/>
          <p:cNvSpPr txBox="1"/>
          <p:nvPr/>
        </p:nvSpPr>
        <p:spPr>
          <a:xfrm>
            <a:off x="103031" y="2551046"/>
            <a:ext cx="1460849" cy="1200329"/>
          </a:xfrm>
          <a:prstGeom prst="rect">
            <a:avLst/>
          </a:prstGeom>
          <a:noFill/>
        </p:spPr>
        <p:txBody>
          <a:bodyPr wrap="none" rtlCol="0">
            <a:spAutoFit/>
          </a:bodyPr>
          <a:lstStyle/>
          <a:p>
            <a:r>
              <a:rPr lang="en-US" sz="3600" dirty="0" smtClean="0"/>
              <a:t>Radio</a:t>
            </a:r>
          </a:p>
          <a:p>
            <a:r>
              <a:rPr lang="en-US" sz="3600" dirty="0" smtClean="0"/>
              <a:t>Button</a:t>
            </a:r>
            <a:endParaRPr lang="en-US" sz="3600" dirty="0"/>
          </a:p>
        </p:txBody>
      </p:sp>
      <p:sp>
        <p:nvSpPr>
          <p:cNvPr id="6" name="Right Arrow 5"/>
          <p:cNvSpPr/>
          <p:nvPr/>
        </p:nvSpPr>
        <p:spPr>
          <a:xfrm>
            <a:off x="291717" y="3610848"/>
            <a:ext cx="1117600" cy="2810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494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462" t="21610" r="12123" b="5326"/>
          <a:stretch/>
        </p:blipFill>
        <p:spPr>
          <a:xfrm>
            <a:off x="1124754" y="2789751"/>
            <a:ext cx="9942490" cy="3701201"/>
          </a:xfrm>
          <a:prstGeom prst="rect">
            <a:avLst/>
          </a:prstGeom>
        </p:spPr>
      </p:pic>
      <p:sp>
        <p:nvSpPr>
          <p:cNvPr id="3" name="Rectangle 2"/>
          <p:cNvSpPr/>
          <p:nvPr/>
        </p:nvSpPr>
        <p:spPr>
          <a:xfrm>
            <a:off x="0" y="-72571"/>
            <a:ext cx="12191999" cy="2862322"/>
          </a:xfrm>
          <a:prstGeom prst="rect">
            <a:avLst/>
          </a:prstGeom>
        </p:spPr>
        <p:txBody>
          <a:bodyPr wrap="square">
            <a:spAutoFit/>
          </a:bodyPr>
          <a:lstStyle/>
          <a:p>
            <a:r>
              <a:rPr lang="en-US" sz="3600" b="1" dirty="0" smtClean="0"/>
              <a:t>Click Edit Product (Data </a:t>
            </a:r>
            <a:r>
              <a:rPr lang="en-US" sz="3600" b="1" dirty="0" err="1" smtClean="0"/>
              <a:t>Topup</a:t>
            </a:r>
            <a:r>
              <a:rPr lang="en-US" sz="3600" b="1" dirty="0" smtClean="0"/>
              <a:t>) in Reseller Management </a:t>
            </a:r>
            <a:r>
              <a:rPr lang="en-US" sz="3600" dirty="0" smtClean="0"/>
              <a:t>allows you to edit/make selected product status active in the selected reseller’s account. Click on all the products radio button and </a:t>
            </a:r>
            <a:r>
              <a:rPr lang="en-US" sz="3600" b="1" dirty="0" smtClean="0"/>
              <a:t>Submit</a:t>
            </a:r>
            <a:r>
              <a:rPr lang="en-US" sz="3600" dirty="0" smtClean="0"/>
              <a:t> to make products active. Also put desired figures as discounts</a:t>
            </a:r>
            <a:endParaRPr lang="en-US" sz="3600" dirty="0"/>
          </a:p>
        </p:txBody>
      </p:sp>
      <p:sp>
        <p:nvSpPr>
          <p:cNvPr id="4" name="Footer Placeholder 3"/>
          <p:cNvSpPr>
            <a:spLocks noGrp="1"/>
          </p:cNvSpPr>
          <p:nvPr>
            <p:ph type="ftr" sz="quarter" idx="11"/>
          </p:nvPr>
        </p:nvSpPr>
        <p:spPr>
          <a:xfrm>
            <a:off x="2279561" y="6542467"/>
            <a:ext cx="5821250" cy="254000"/>
          </a:xfrm>
        </p:spPr>
        <p:txBody>
          <a:bodyPr/>
          <a:lstStyle/>
          <a:p>
            <a:r>
              <a:rPr lang="en-US" sz="1600" dirty="0" smtClean="0"/>
              <a:t>VTU Presentation by P.C. Controllers Ltd - www.pccontrollers.net</a:t>
            </a:r>
            <a:endParaRPr lang="en-US" sz="1600" dirty="0"/>
          </a:p>
        </p:txBody>
      </p:sp>
      <p:sp>
        <p:nvSpPr>
          <p:cNvPr id="5" name="TextBox 4"/>
          <p:cNvSpPr txBox="1"/>
          <p:nvPr/>
        </p:nvSpPr>
        <p:spPr>
          <a:xfrm>
            <a:off x="-1" y="3990080"/>
            <a:ext cx="1460849" cy="1200329"/>
          </a:xfrm>
          <a:prstGeom prst="rect">
            <a:avLst/>
          </a:prstGeom>
          <a:noFill/>
        </p:spPr>
        <p:txBody>
          <a:bodyPr wrap="none" rtlCol="0">
            <a:spAutoFit/>
          </a:bodyPr>
          <a:lstStyle/>
          <a:p>
            <a:r>
              <a:rPr lang="en-US" sz="3600" dirty="0" smtClean="0"/>
              <a:t>Radio</a:t>
            </a:r>
          </a:p>
          <a:p>
            <a:r>
              <a:rPr lang="en-US" sz="3600" dirty="0" smtClean="0"/>
              <a:t>Button</a:t>
            </a:r>
            <a:endParaRPr lang="en-US" sz="3600" dirty="0"/>
          </a:p>
        </p:txBody>
      </p:sp>
      <p:sp>
        <p:nvSpPr>
          <p:cNvPr id="6" name="Right Arrow 5"/>
          <p:cNvSpPr/>
          <p:nvPr/>
        </p:nvSpPr>
        <p:spPr>
          <a:xfrm>
            <a:off x="360419" y="3849552"/>
            <a:ext cx="1117600" cy="2810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052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165" t="21083" r="12320" b="16240"/>
          <a:stretch/>
        </p:blipFill>
        <p:spPr>
          <a:xfrm>
            <a:off x="1118314" y="2126445"/>
            <a:ext cx="9955369" cy="4402317"/>
          </a:xfrm>
          <a:prstGeom prst="rect">
            <a:avLst/>
          </a:prstGeom>
        </p:spPr>
      </p:pic>
      <p:sp>
        <p:nvSpPr>
          <p:cNvPr id="3" name="Rectangle 2"/>
          <p:cNvSpPr/>
          <p:nvPr/>
        </p:nvSpPr>
        <p:spPr>
          <a:xfrm>
            <a:off x="0" y="-72571"/>
            <a:ext cx="12191999" cy="2308324"/>
          </a:xfrm>
          <a:prstGeom prst="rect">
            <a:avLst/>
          </a:prstGeom>
        </p:spPr>
        <p:txBody>
          <a:bodyPr wrap="square">
            <a:spAutoFit/>
          </a:bodyPr>
          <a:lstStyle/>
          <a:p>
            <a:r>
              <a:rPr lang="en-US" sz="3600" b="1" dirty="0" smtClean="0"/>
              <a:t>Click Mass Discount (Data </a:t>
            </a:r>
            <a:r>
              <a:rPr lang="en-US" sz="3600" b="1" dirty="0" err="1" smtClean="0"/>
              <a:t>Topup</a:t>
            </a:r>
            <a:r>
              <a:rPr lang="en-US" sz="3600" b="1" dirty="0" smtClean="0"/>
              <a:t>) in Reseller Management </a:t>
            </a:r>
            <a:r>
              <a:rPr lang="en-US" sz="3600" dirty="0" smtClean="0"/>
              <a:t>allows you to edit/put desired global figures as discounts. To give required discount to your agent enter your desired figure and </a:t>
            </a:r>
            <a:r>
              <a:rPr lang="en-US" sz="3600" b="1" dirty="0" smtClean="0"/>
              <a:t>click submit.</a:t>
            </a:r>
            <a:endParaRPr lang="en-US" sz="3600" b="1" dirty="0"/>
          </a:p>
        </p:txBody>
      </p:sp>
      <p:sp>
        <p:nvSpPr>
          <p:cNvPr id="4" name="Footer Placeholder 3"/>
          <p:cNvSpPr>
            <a:spLocks noGrp="1"/>
          </p:cNvSpPr>
          <p:nvPr>
            <p:ph type="ftr" sz="quarter" idx="11"/>
          </p:nvPr>
        </p:nvSpPr>
        <p:spPr>
          <a:xfrm>
            <a:off x="2550016" y="6528762"/>
            <a:ext cx="5859887"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593502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759" t="25836" r="11529" b="23107"/>
          <a:stretch/>
        </p:blipFill>
        <p:spPr>
          <a:xfrm>
            <a:off x="1057704" y="2646495"/>
            <a:ext cx="9981126" cy="3734874"/>
          </a:xfrm>
          <a:prstGeom prst="rect">
            <a:avLst/>
          </a:prstGeom>
        </p:spPr>
      </p:pic>
      <p:sp>
        <p:nvSpPr>
          <p:cNvPr id="3" name="Left Arrow 2"/>
          <p:cNvSpPr/>
          <p:nvPr/>
        </p:nvSpPr>
        <p:spPr>
          <a:xfrm>
            <a:off x="10937230" y="5257753"/>
            <a:ext cx="1022541" cy="3181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0184399" y="4683819"/>
            <a:ext cx="2007601" cy="646331"/>
          </a:xfrm>
          <a:prstGeom prst="rect">
            <a:avLst/>
          </a:prstGeom>
          <a:noFill/>
        </p:spPr>
        <p:txBody>
          <a:bodyPr wrap="none" rtlCol="0">
            <a:spAutoFit/>
          </a:bodyPr>
          <a:lstStyle/>
          <a:p>
            <a:r>
              <a:rPr lang="en-US" sz="3600" dirty="0" smtClean="0"/>
              <a:t>Click here</a:t>
            </a:r>
            <a:endParaRPr lang="en-US" sz="3600" dirty="0"/>
          </a:p>
        </p:txBody>
      </p:sp>
      <p:sp>
        <p:nvSpPr>
          <p:cNvPr id="5" name="Rectangle 4"/>
          <p:cNvSpPr/>
          <p:nvPr/>
        </p:nvSpPr>
        <p:spPr>
          <a:xfrm>
            <a:off x="0" y="-72571"/>
            <a:ext cx="12191999" cy="1754326"/>
          </a:xfrm>
          <a:prstGeom prst="rect">
            <a:avLst/>
          </a:prstGeom>
        </p:spPr>
        <p:txBody>
          <a:bodyPr wrap="square">
            <a:spAutoFit/>
          </a:bodyPr>
          <a:lstStyle/>
          <a:p>
            <a:r>
              <a:rPr lang="en-US" sz="3600" dirty="0" smtClean="0"/>
              <a:t>Click </a:t>
            </a:r>
            <a:r>
              <a:rPr lang="en-US" sz="3600" b="1" dirty="0" smtClean="0"/>
              <a:t>Add</a:t>
            </a:r>
            <a:r>
              <a:rPr lang="en-US" sz="3600" dirty="0" smtClean="0"/>
              <a:t> </a:t>
            </a:r>
            <a:r>
              <a:rPr lang="en-US" sz="3600" dirty="0"/>
              <a:t>to </a:t>
            </a:r>
            <a:r>
              <a:rPr lang="en-US" sz="3600" dirty="0" smtClean="0"/>
              <a:t>add </a:t>
            </a:r>
            <a:r>
              <a:rPr lang="en-US" sz="3600" dirty="0"/>
              <a:t>an </a:t>
            </a:r>
            <a:r>
              <a:rPr lang="en-US" sz="3600" b="1" dirty="0" smtClean="0"/>
              <a:t>Agent Assistant</a:t>
            </a:r>
            <a:r>
              <a:rPr lang="en-US" sz="3600" dirty="0" smtClean="0"/>
              <a:t> </a:t>
            </a:r>
            <a:r>
              <a:rPr lang="en-US" sz="3600" dirty="0"/>
              <a:t>that you can share your account login details </a:t>
            </a:r>
            <a:r>
              <a:rPr lang="en-US" sz="3600" dirty="0" smtClean="0"/>
              <a:t>with.  </a:t>
            </a:r>
            <a:r>
              <a:rPr lang="en-US" sz="3600" b="1" dirty="0" smtClean="0">
                <a:solidFill>
                  <a:srgbClr val="FF0000"/>
                </a:solidFill>
              </a:rPr>
              <a:t>Please note</a:t>
            </a:r>
            <a:r>
              <a:rPr lang="en-US" sz="3600" dirty="0" smtClean="0"/>
              <a:t> your Agent Assistant can do as much on your account as much as the </a:t>
            </a:r>
            <a:r>
              <a:rPr lang="en-US" sz="3600" dirty="0"/>
              <a:t>access </a:t>
            </a:r>
            <a:r>
              <a:rPr lang="en-US" sz="3600" dirty="0" smtClean="0"/>
              <a:t>you give him.</a:t>
            </a:r>
            <a:endParaRPr lang="en-US" sz="3600" dirty="0"/>
          </a:p>
        </p:txBody>
      </p:sp>
      <p:sp>
        <p:nvSpPr>
          <p:cNvPr id="6" name="Down Arrow 5"/>
          <p:cNvSpPr/>
          <p:nvPr/>
        </p:nvSpPr>
        <p:spPr>
          <a:xfrm>
            <a:off x="8084458" y="2438400"/>
            <a:ext cx="377372" cy="10014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7275747" y="1879153"/>
            <a:ext cx="1994793" cy="646331"/>
          </a:xfrm>
          <a:prstGeom prst="rect">
            <a:avLst/>
          </a:prstGeom>
          <a:noFill/>
        </p:spPr>
        <p:txBody>
          <a:bodyPr wrap="square" rtlCol="0">
            <a:spAutoFit/>
          </a:bodyPr>
          <a:lstStyle/>
          <a:p>
            <a:r>
              <a:rPr lang="en-US" sz="3600" dirty="0" smtClean="0"/>
              <a:t>Click here </a:t>
            </a:r>
          </a:p>
        </p:txBody>
      </p:sp>
      <p:sp>
        <p:nvSpPr>
          <p:cNvPr id="8" name="Footer Placeholder 7"/>
          <p:cNvSpPr>
            <a:spLocks noGrp="1"/>
          </p:cNvSpPr>
          <p:nvPr>
            <p:ph type="ftr" sz="quarter" idx="11"/>
          </p:nvPr>
        </p:nvSpPr>
        <p:spPr>
          <a:xfrm>
            <a:off x="2708854" y="6381369"/>
            <a:ext cx="5860298"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887615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958" t="26012" r="11231" b="14305"/>
          <a:stretch/>
        </p:blipFill>
        <p:spPr>
          <a:xfrm>
            <a:off x="1146220" y="1674254"/>
            <a:ext cx="9994006" cy="4365938"/>
          </a:xfrm>
          <a:prstGeom prst="rect">
            <a:avLst/>
          </a:prstGeom>
        </p:spPr>
      </p:pic>
      <p:sp>
        <p:nvSpPr>
          <p:cNvPr id="3" name="Rectangle 2"/>
          <p:cNvSpPr/>
          <p:nvPr/>
        </p:nvSpPr>
        <p:spPr>
          <a:xfrm>
            <a:off x="0" y="-72571"/>
            <a:ext cx="12191999" cy="1200329"/>
          </a:xfrm>
          <a:prstGeom prst="rect">
            <a:avLst/>
          </a:prstGeom>
        </p:spPr>
        <p:txBody>
          <a:bodyPr wrap="square">
            <a:spAutoFit/>
          </a:bodyPr>
          <a:lstStyle/>
          <a:p>
            <a:r>
              <a:rPr lang="en-US" sz="3600" b="1" dirty="0" smtClean="0"/>
              <a:t>Fill all the mandatory </a:t>
            </a:r>
            <a:r>
              <a:rPr lang="en-US" sz="3600" b="1" dirty="0"/>
              <a:t>f</a:t>
            </a:r>
            <a:r>
              <a:rPr lang="en-US" sz="3600" b="1" dirty="0" smtClean="0"/>
              <a:t>ields in </a:t>
            </a:r>
            <a:r>
              <a:rPr lang="en-US" sz="3600" b="1" dirty="0" smtClean="0">
                <a:solidFill>
                  <a:srgbClr val="FF0000"/>
                </a:solidFill>
              </a:rPr>
              <a:t>red asterisks </a:t>
            </a:r>
            <a:r>
              <a:rPr lang="en-US" sz="3600" dirty="0" smtClean="0"/>
              <a:t>to create an Agent Assistant account</a:t>
            </a:r>
            <a:r>
              <a:rPr lang="en-US" sz="3600" b="1" dirty="0" smtClean="0"/>
              <a:t>.</a:t>
            </a:r>
            <a:endParaRPr lang="en-US" sz="3600" dirty="0"/>
          </a:p>
        </p:txBody>
      </p:sp>
      <p:sp>
        <p:nvSpPr>
          <p:cNvPr id="4" name="Footer Placeholder 3"/>
          <p:cNvSpPr>
            <a:spLocks noGrp="1"/>
          </p:cNvSpPr>
          <p:nvPr>
            <p:ph type="ftr" sz="quarter" idx="11"/>
          </p:nvPr>
        </p:nvSpPr>
        <p:spPr>
          <a:xfrm>
            <a:off x="3335628" y="6356350"/>
            <a:ext cx="5628068"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9516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18827" y="939407"/>
            <a:ext cx="9954344" cy="5586518"/>
          </a:xfrm>
          <a:prstGeom prst="rect">
            <a:avLst/>
          </a:prstGeom>
        </p:spPr>
      </p:pic>
      <p:sp>
        <p:nvSpPr>
          <p:cNvPr id="3" name="Left Arrow 2"/>
          <p:cNvSpPr/>
          <p:nvPr/>
        </p:nvSpPr>
        <p:spPr>
          <a:xfrm>
            <a:off x="11011438" y="3802743"/>
            <a:ext cx="1049933" cy="39187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0184399" y="4194618"/>
            <a:ext cx="2007601" cy="646331"/>
          </a:xfrm>
          <a:prstGeom prst="rect">
            <a:avLst/>
          </a:prstGeom>
          <a:noFill/>
        </p:spPr>
        <p:txBody>
          <a:bodyPr wrap="none" rtlCol="0">
            <a:spAutoFit/>
          </a:bodyPr>
          <a:lstStyle/>
          <a:p>
            <a:r>
              <a:rPr lang="en-US" sz="3600" dirty="0" smtClean="0"/>
              <a:t>Click here</a:t>
            </a:r>
            <a:endParaRPr lang="en-US" sz="3600" dirty="0"/>
          </a:p>
        </p:txBody>
      </p:sp>
      <p:sp>
        <p:nvSpPr>
          <p:cNvPr id="5" name="Rectangle 4"/>
          <p:cNvSpPr/>
          <p:nvPr/>
        </p:nvSpPr>
        <p:spPr>
          <a:xfrm>
            <a:off x="0" y="-72571"/>
            <a:ext cx="12191999" cy="646331"/>
          </a:xfrm>
          <a:prstGeom prst="rect">
            <a:avLst/>
          </a:prstGeom>
        </p:spPr>
        <p:txBody>
          <a:bodyPr wrap="square">
            <a:spAutoFit/>
          </a:bodyPr>
          <a:lstStyle/>
          <a:p>
            <a:r>
              <a:rPr lang="en-US" sz="3600" b="1" dirty="0" smtClean="0"/>
              <a:t>Click on MY Account</a:t>
            </a:r>
            <a:r>
              <a:rPr lang="en-US" sz="3600" dirty="0" smtClean="0"/>
              <a:t> to view your personal account details.</a:t>
            </a:r>
            <a:endParaRPr lang="en-US" sz="3600" dirty="0"/>
          </a:p>
        </p:txBody>
      </p:sp>
      <p:sp>
        <p:nvSpPr>
          <p:cNvPr id="2" name="Footer Placeholder 1"/>
          <p:cNvSpPr>
            <a:spLocks noGrp="1"/>
          </p:cNvSpPr>
          <p:nvPr>
            <p:ph type="ftr" sz="quarter" idx="11"/>
          </p:nvPr>
        </p:nvSpPr>
        <p:spPr>
          <a:xfrm>
            <a:off x="2820472" y="6525925"/>
            <a:ext cx="6117465"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382429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35569" y="6463788"/>
            <a:ext cx="4114800" cy="365125"/>
          </a:xfrm>
        </p:spPr>
        <p:txBody>
          <a:bodyPr/>
          <a:lstStyle/>
          <a:p>
            <a:r>
              <a:rPr lang="en-US" smtClean="0"/>
              <a:t>VTU Presentation by P.C. Controllers Ltd - www.pccontrollers.net</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25" y="691197"/>
            <a:ext cx="3427864" cy="5789280"/>
          </a:xfrm>
          <a:prstGeom prst="rect">
            <a:avLst/>
          </a:prstGeom>
        </p:spPr>
      </p:pic>
      <p:sp>
        <p:nvSpPr>
          <p:cNvPr id="6" name="Right Arrow 5"/>
          <p:cNvSpPr/>
          <p:nvPr/>
        </p:nvSpPr>
        <p:spPr>
          <a:xfrm>
            <a:off x="6279524" y="1449785"/>
            <a:ext cx="1584101" cy="489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12013289" cy="707886"/>
          </a:xfrm>
          <a:prstGeom prst="rect">
            <a:avLst/>
          </a:prstGeom>
          <a:noFill/>
        </p:spPr>
        <p:txBody>
          <a:bodyPr wrap="none" rtlCol="0">
            <a:spAutoFit/>
          </a:bodyPr>
          <a:lstStyle/>
          <a:p>
            <a:r>
              <a:rPr lang="en-US" sz="4000" b="1" dirty="0" smtClean="0"/>
              <a:t>How to download and register your </a:t>
            </a:r>
            <a:r>
              <a:rPr lang="en-US" sz="4000" b="1" dirty="0" err="1" smtClean="0"/>
              <a:t>mobifin</a:t>
            </a:r>
            <a:r>
              <a:rPr lang="en-US" sz="4000" b="1" dirty="0" smtClean="0"/>
              <a:t> mobile app</a:t>
            </a:r>
            <a:endParaRPr lang="en-US" sz="4000" b="1" dirty="0"/>
          </a:p>
        </p:txBody>
      </p:sp>
      <p:sp>
        <p:nvSpPr>
          <p:cNvPr id="8" name="TextBox 7"/>
          <p:cNvSpPr txBox="1"/>
          <p:nvPr/>
        </p:nvSpPr>
        <p:spPr>
          <a:xfrm>
            <a:off x="193183" y="1203474"/>
            <a:ext cx="5847009" cy="2308324"/>
          </a:xfrm>
          <a:prstGeom prst="rect">
            <a:avLst/>
          </a:prstGeom>
          <a:noFill/>
        </p:spPr>
        <p:txBody>
          <a:bodyPr wrap="square" rtlCol="0">
            <a:spAutoFit/>
          </a:bodyPr>
          <a:lstStyle/>
          <a:p>
            <a:r>
              <a:rPr lang="en-US" sz="3600" dirty="0" smtClean="0"/>
              <a:t>Go to your phone mobile apps store and search for </a:t>
            </a:r>
            <a:r>
              <a:rPr lang="en-US" sz="3600" b="1" dirty="0" smtClean="0">
                <a:solidFill>
                  <a:srgbClr val="FF0000"/>
                </a:solidFill>
              </a:rPr>
              <a:t>ARIZONA MOBIFIN</a:t>
            </a:r>
          </a:p>
          <a:p>
            <a:r>
              <a:rPr lang="en-US" sz="3600" dirty="0" smtClean="0"/>
              <a:t>Download and install app </a:t>
            </a:r>
            <a:endParaRPr lang="en-US" sz="3600" dirty="0"/>
          </a:p>
        </p:txBody>
      </p:sp>
    </p:spTree>
    <p:extLst>
      <p:ext uri="{BB962C8B-B14F-4D97-AF65-F5344CB8AC3E}">
        <p14:creationId xmlns:p14="http://schemas.microsoft.com/office/powerpoint/2010/main" val="3882028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279" y="0"/>
            <a:ext cx="12299324" cy="3539430"/>
          </a:xfrm>
          <a:prstGeom prst="rect">
            <a:avLst/>
          </a:prstGeom>
        </p:spPr>
        <p:txBody>
          <a:bodyPr wrap="square">
            <a:spAutoFit/>
          </a:bodyPr>
          <a:lstStyle/>
          <a:p>
            <a:pPr algn="ctr"/>
            <a:r>
              <a:rPr lang="en-US" sz="3200" dirty="0">
                <a:solidFill>
                  <a:srgbClr val="FF0000"/>
                </a:solidFill>
                <a:latin typeface="Arial Black" panose="020B0A04020102020204" pitchFamily="34" charset="0"/>
              </a:rPr>
              <a:t>Arizona </a:t>
            </a:r>
            <a:r>
              <a:rPr lang="en-US" sz="3200" dirty="0" err="1">
                <a:solidFill>
                  <a:srgbClr val="FF0000"/>
                </a:solidFill>
                <a:latin typeface="Arial Black" panose="020B0A04020102020204" pitchFamily="34" charset="0"/>
              </a:rPr>
              <a:t>Mobifin</a:t>
            </a:r>
            <a:r>
              <a:rPr lang="en-US" sz="3200" dirty="0">
                <a:solidFill>
                  <a:srgbClr val="FF0000"/>
                </a:solidFill>
                <a:latin typeface="Arial Black" panose="020B0A04020102020204" pitchFamily="34" charset="0"/>
              </a:rPr>
              <a:t> VTU </a:t>
            </a:r>
            <a:r>
              <a:rPr lang="en-US" sz="3200" dirty="0" smtClean="0">
                <a:solidFill>
                  <a:srgbClr val="FF0000"/>
                </a:solidFill>
                <a:latin typeface="Arial Black" panose="020B0A04020102020204" pitchFamily="34" charset="0"/>
              </a:rPr>
              <a:t>Presentation</a:t>
            </a:r>
            <a:endParaRPr lang="en-US" sz="3200" dirty="0">
              <a:solidFill>
                <a:srgbClr val="FF0000"/>
              </a:solidFill>
              <a:latin typeface="Arial Black" panose="020B0A04020102020204" pitchFamily="34" charset="0"/>
            </a:endParaRPr>
          </a:p>
          <a:p>
            <a:r>
              <a:rPr lang="en-US" sz="3200" dirty="0"/>
              <a:t>To login into your web account please enter the </a:t>
            </a:r>
            <a:r>
              <a:rPr lang="en-US" sz="3200" dirty="0" err="1"/>
              <a:t>url</a:t>
            </a:r>
            <a:r>
              <a:rPr lang="en-US" sz="3200" dirty="0"/>
              <a:t> into your web browser</a:t>
            </a:r>
          </a:p>
          <a:p>
            <a:r>
              <a:rPr lang="en-US" sz="3200" b="1" dirty="0"/>
              <a:t>http://arizona.mobifinng.com/login/</a:t>
            </a:r>
            <a:r>
              <a:rPr lang="en-US" sz="3200" dirty="0"/>
              <a:t>  which will bring you to your login page. Enter your login id number or email address and your given password.  First time login would require you to change your given password </a:t>
            </a:r>
            <a:r>
              <a:rPr lang="en-US" sz="3200" dirty="0">
                <a:solidFill>
                  <a:srgbClr val="FF0000"/>
                </a:solidFill>
              </a:rPr>
              <a:t>(mandatory)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650" y="3186437"/>
            <a:ext cx="6242845" cy="3374022"/>
          </a:xfrm>
          <a:prstGeom prst="rect">
            <a:avLst/>
          </a:prstGeom>
        </p:spPr>
      </p:pic>
      <p:sp>
        <p:nvSpPr>
          <p:cNvPr id="2" name="Footer Placeholder 1"/>
          <p:cNvSpPr>
            <a:spLocks noGrp="1"/>
          </p:cNvSpPr>
          <p:nvPr>
            <p:ph type="ftr" sz="quarter" idx="11"/>
          </p:nvPr>
        </p:nvSpPr>
        <p:spPr>
          <a:xfrm>
            <a:off x="2811037" y="6543304"/>
            <a:ext cx="5847008"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539188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VTU Presentation by P.C. Controllers Ltd - www.pccontrollers.net</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790" y="193182"/>
            <a:ext cx="3695083" cy="6291905"/>
          </a:xfrm>
          <a:prstGeom prst="rect">
            <a:avLst/>
          </a:prstGeom>
        </p:spPr>
      </p:pic>
      <p:sp>
        <p:nvSpPr>
          <p:cNvPr id="4" name="TextBox 3"/>
          <p:cNvSpPr txBox="1"/>
          <p:nvPr/>
        </p:nvSpPr>
        <p:spPr>
          <a:xfrm>
            <a:off x="1403798" y="1806143"/>
            <a:ext cx="5015516" cy="646331"/>
          </a:xfrm>
          <a:prstGeom prst="rect">
            <a:avLst/>
          </a:prstGeom>
          <a:noFill/>
        </p:spPr>
        <p:txBody>
          <a:bodyPr wrap="square" rtlCol="0">
            <a:spAutoFit/>
          </a:bodyPr>
          <a:lstStyle/>
          <a:p>
            <a:r>
              <a:rPr lang="en-US" sz="3600" dirty="0" smtClean="0"/>
              <a:t>Click </a:t>
            </a:r>
            <a:r>
              <a:rPr lang="en-US" sz="3600" dirty="0"/>
              <a:t>o</a:t>
            </a:r>
            <a:r>
              <a:rPr lang="en-US" sz="3600" dirty="0" smtClean="0"/>
              <a:t>n </a:t>
            </a:r>
            <a:r>
              <a:rPr lang="en-US" sz="3600" b="1" dirty="0" smtClean="0">
                <a:solidFill>
                  <a:srgbClr val="FF0000"/>
                </a:solidFill>
              </a:rPr>
              <a:t>Register Account</a:t>
            </a:r>
            <a:endParaRPr lang="en-US" sz="3600" b="1" dirty="0">
              <a:solidFill>
                <a:srgbClr val="FF0000"/>
              </a:solidFill>
            </a:endParaRPr>
          </a:p>
        </p:txBody>
      </p:sp>
      <p:sp>
        <p:nvSpPr>
          <p:cNvPr id="5" name="Right Arrow 4"/>
          <p:cNvSpPr/>
          <p:nvPr/>
        </p:nvSpPr>
        <p:spPr>
          <a:xfrm>
            <a:off x="6684135" y="1953296"/>
            <a:ext cx="1880316" cy="35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637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VTU Presentation by P.C. Controllers Ltd - www.pccontrollers.net</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982" y="65021"/>
            <a:ext cx="4538635" cy="6291329"/>
          </a:xfrm>
          <a:prstGeom prst="rect">
            <a:avLst/>
          </a:prstGeom>
        </p:spPr>
      </p:pic>
      <p:sp>
        <p:nvSpPr>
          <p:cNvPr id="4" name="TextBox 3"/>
          <p:cNvSpPr txBox="1"/>
          <p:nvPr/>
        </p:nvSpPr>
        <p:spPr>
          <a:xfrm>
            <a:off x="0" y="1390918"/>
            <a:ext cx="7225048" cy="4524315"/>
          </a:xfrm>
          <a:prstGeom prst="rect">
            <a:avLst/>
          </a:prstGeom>
          <a:noFill/>
        </p:spPr>
        <p:txBody>
          <a:bodyPr wrap="square" rtlCol="0">
            <a:spAutoFit/>
          </a:bodyPr>
          <a:lstStyle/>
          <a:p>
            <a:pPr marL="571500" indent="-571500">
              <a:buFont typeface="Wingdings" panose="05000000000000000000" pitchFamily="2" charset="2"/>
              <a:buChar char="§"/>
            </a:pPr>
            <a:r>
              <a:rPr lang="en-US" sz="3600" dirty="0" smtClean="0"/>
              <a:t>Enter Login ID number sent to you</a:t>
            </a:r>
          </a:p>
          <a:p>
            <a:pPr marL="571500" indent="-571500">
              <a:buFont typeface="Wingdings" panose="05000000000000000000" pitchFamily="2" charset="2"/>
              <a:buChar char="§"/>
            </a:pPr>
            <a:r>
              <a:rPr lang="en-US" sz="3600" dirty="0" smtClean="0"/>
              <a:t>Enter ID Number sent to you, </a:t>
            </a:r>
            <a:r>
              <a:rPr lang="en-US" sz="3600" b="1" dirty="0" smtClean="0">
                <a:solidFill>
                  <a:srgbClr val="FF0000"/>
                </a:solidFill>
              </a:rPr>
              <a:t>please note</a:t>
            </a:r>
            <a:r>
              <a:rPr lang="en-US" sz="3600" dirty="0" smtClean="0"/>
              <a:t> ID number is also same as </a:t>
            </a:r>
            <a:r>
              <a:rPr lang="en-US" sz="3600" b="1" dirty="0" smtClean="0"/>
              <a:t>Activation Key</a:t>
            </a:r>
          </a:p>
          <a:p>
            <a:pPr marL="571500" indent="-571500">
              <a:buFont typeface="Wingdings" panose="05000000000000000000" pitchFamily="2" charset="2"/>
              <a:buChar char="§"/>
            </a:pPr>
            <a:r>
              <a:rPr lang="en-US" sz="3600" dirty="0" smtClean="0"/>
              <a:t>Enter your desired password known to you</a:t>
            </a:r>
          </a:p>
          <a:p>
            <a:pPr marL="571500" indent="-571500">
              <a:buFont typeface="Wingdings" panose="05000000000000000000" pitchFamily="2" charset="2"/>
              <a:buChar char="§"/>
            </a:pPr>
            <a:r>
              <a:rPr lang="en-US" sz="3600" dirty="0" smtClean="0"/>
              <a:t>Enter your Transaction </a:t>
            </a:r>
            <a:r>
              <a:rPr lang="en-US" sz="3600" dirty="0"/>
              <a:t>P</a:t>
            </a:r>
            <a:r>
              <a:rPr lang="en-US" sz="3600" dirty="0" smtClean="0"/>
              <a:t>in known to you</a:t>
            </a:r>
            <a:endParaRPr lang="en-US" sz="3600" dirty="0"/>
          </a:p>
        </p:txBody>
      </p:sp>
    </p:spTree>
    <p:extLst>
      <p:ext uri="{BB962C8B-B14F-4D97-AF65-F5344CB8AC3E}">
        <p14:creationId xmlns:p14="http://schemas.microsoft.com/office/powerpoint/2010/main" val="1243109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VTU Presentation by P.C. Controllers Ltd - www.pccontrollers.net</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248" y="693484"/>
            <a:ext cx="3389634" cy="6026016"/>
          </a:xfrm>
          <a:prstGeom prst="rect">
            <a:avLst/>
          </a:prstGeom>
        </p:spPr>
      </p:pic>
      <p:sp>
        <p:nvSpPr>
          <p:cNvPr id="6" name="Rectangle 5"/>
          <p:cNvSpPr/>
          <p:nvPr/>
        </p:nvSpPr>
        <p:spPr>
          <a:xfrm>
            <a:off x="0" y="47153"/>
            <a:ext cx="11260455" cy="646331"/>
          </a:xfrm>
          <a:prstGeom prst="rect">
            <a:avLst/>
          </a:prstGeom>
        </p:spPr>
        <p:txBody>
          <a:bodyPr wrap="none">
            <a:spAutoFit/>
          </a:bodyPr>
          <a:lstStyle/>
          <a:p>
            <a:r>
              <a:rPr lang="en-US" sz="3600" b="1" dirty="0"/>
              <a:t>How to T</a:t>
            </a:r>
            <a:r>
              <a:rPr lang="en-US" sz="3600" b="1" dirty="0" smtClean="0"/>
              <a:t>op up your phone using </a:t>
            </a:r>
            <a:r>
              <a:rPr lang="en-US" sz="3600" b="1" dirty="0"/>
              <a:t>your </a:t>
            </a:r>
            <a:r>
              <a:rPr lang="en-US" sz="3600" b="1" dirty="0" err="1"/>
              <a:t>mobifin</a:t>
            </a:r>
            <a:r>
              <a:rPr lang="en-US" sz="3600" b="1" dirty="0"/>
              <a:t> mobile app</a:t>
            </a:r>
            <a:endParaRPr lang="en-US" sz="3600" dirty="0"/>
          </a:p>
        </p:txBody>
      </p:sp>
      <p:sp>
        <p:nvSpPr>
          <p:cNvPr id="7" name="Right Arrow 6"/>
          <p:cNvSpPr/>
          <p:nvPr/>
        </p:nvSpPr>
        <p:spPr>
          <a:xfrm>
            <a:off x="6877318" y="2704563"/>
            <a:ext cx="1687133" cy="321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37893" y="2465268"/>
            <a:ext cx="4503349" cy="646331"/>
          </a:xfrm>
          <a:prstGeom prst="rect">
            <a:avLst/>
          </a:prstGeom>
          <a:noFill/>
        </p:spPr>
        <p:txBody>
          <a:bodyPr wrap="none" rtlCol="0">
            <a:spAutoFit/>
          </a:bodyPr>
          <a:lstStyle/>
          <a:p>
            <a:r>
              <a:rPr lang="en-US" sz="3600" b="1" dirty="0" smtClean="0"/>
              <a:t>Click on </a:t>
            </a:r>
            <a:r>
              <a:rPr lang="en-US" sz="3600" b="1" dirty="0" smtClean="0">
                <a:solidFill>
                  <a:srgbClr val="FF0000"/>
                </a:solidFill>
              </a:rPr>
              <a:t>Airtime </a:t>
            </a:r>
            <a:r>
              <a:rPr lang="en-US" sz="3600" b="1" dirty="0" err="1" smtClean="0">
                <a:solidFill>
                  <a:srgbClr val="FF0000"/>
                </a:solidFill>
              </a:rPr>
              <a:t>Topup</a:t>
            </a:r>
            <a:endParaRPr lang="en-US" sz="3600" b="1" dirty="0">
              <a:solidFill>
                <a:srgbClr val="FF0000"/>
              </a:solidFill>
            </a:endParaRPr>
          </a:p>
        </p:txBody>
      </p:sp>
    </p:spTree>
    <p:extLst>
      <p:ext uri="{BB962C8B-B14F-4D97-AF65-F5344CB8AC3E}">
        <p14:creationId xmlns:p14="http://schemas.microsoft.com/office/powerpoint/2010/main" val="1018904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VTU Presentation by P.C. Controllers Ltd - www.pccontrollers.net</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43024"/>
            <a:ext cx="3531629" cy="6278451"/>
          </a:xfrm>
          <a:prstGeom prst="rect">
            <a:avLst/>
          </a:prstGeom>
        </p:spPr>
      </p:pic>
      <p:sp>
        <p:nvSpPr>
          <p:cNvPr id="4" name="Rectangle 3"/>
          <p:cNvSpPr/>
          <p:nvPr/>
        </p:nvSpPr>
        <p:spPr>
          <a:xfrm>
            <a:off x="405666" y="1341429"/>
            <a:ext cx="7205748" cy="1200329"/>
          </a:xfrm>
          <a:prstGeom prst="rect">
            <a:avLst/>
          </a:prstGeom>
        </p:spPr>
        <p:txBody>
          <a:bodyPr wrap="square">
            <a:spAutoFit/>
          </a:bodyPr>
          <a:lstStyle/>
          <a:p>
            <a:pPr lvl="0"/>
            <a:r>
              <a:rPr lang="en-US" sz="3600" b="1" dirty="0" smtClean="0">
                <a:solidFill>
                  <a:prstClr val="black"/>
                </a:solidFill>
              </a:rPr>
              <a:t>Select and click </a:t>
            </a:r>
            <a:r>
              <a:rPr lang="en-US" sz="3600" b="1" dirty="0">
                <a:solidFill>
                  <a:prstClr val="black"/>
                </a:solidFill>
              </a:rPr>
              <a:t>on </a:t>
            </a:r>
            <a:r>
              <a:rPr lang="en-US" sz="3600" b="1" dirty="0" smtClean="0">
                <a:solidFill>
                  <a:prstClr val="black"/>
                </a:solidFill>
              </a:rPr>
              <a:t>your desired phone network you want to Top up</a:t>
            </a:r>
            <a:endParaRPr lang="en-US" sz="3600" b="1" dirty="0">
              <a:solidFill>
                <a:prstClr val="black"/>
              </a:solidFill>
            </a:endParaRPr>
          </a:p>
        </p:txBody>
      </p:sp>
    </p:spTree>
    <p:extLst>
      <p:ext uri="{BB962C8B-B14F-4D97-AF65-F5344CB8AC3E}">
        <p14:creationId xmlns:p14="http://schemas.microsoft.com/office/powerpoint/2010/main" val="2822210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VTU Presentation by P.C. Controllers Ltd - www.pccontrollers.net</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962" y="206688"/>
            <a:ext cx="3459185" cy="6149662"/>
          </a:xfrm>
          <a:prstGeom prst="rect">
            <a:avLst/>
          </a:prstGeom>
        </p:spPr>
      </p:pic>
      <p:sp>
        <p:nvSpPr>
          <p:cNvPr id="4" name="Rectangle 3"/>
          <p:cNvSpPr/>
          <p:nvPr/>
        </p:nvSpPr>
        <p:spPr>
          <a:xfrm>
            <a:off x="218942" y="942184"/>
            <a:ext cx="7714444" cy="5078313"/>
          </a:xfrm>
          <a:prstGeom prst="rect">
            <a:avLst/>
          </a:prstGeom>
        </p:spPr>
        <p:txBody>
          <a:bodyPr wrap="square">
            <a:spAutoFit/>
          </a:bodyPr>
          <a:lstStyle/>
          <a:p>
            <a:pPr marL="571500" lvl="0" indent="-571500">
              <a:buFont typeface="Wingdings" panose="05000000000000000000" pitchFamily="2" charset="2"/>
              <a:buChar char="§"/>
            </a:pPr>
            <a:r>
              <a:rPr lang="en-US" sz="3600" b="1" dirty="0" smtClean="0">
                <a:solidFill>
                  <a:prstClr val="black"/>
                </a:solidFill>
              </a:rPr>
              <a:t>Enter the phone number you want to top up as your Reference Number</a:t>
            </a:r>
          </a:p>
          <a:p>
            <a:pPr marL="571500" lvl="0" indent="-571500">
              <a:buFont typeface="Wingdings" panose="05000000000000000000" pitchFamily="2" charset="2"/>
              <a:buChar char="§"/>
            </a:pPr>
            <a:r>
              <a:rPr lang="en-US" sz="3600" b="1" dirty="0" smtClean="0">
                <a:solidFill>
                  <a:prstClr val="black"/>
                </a:solidFill>
              </a:rPr>
              <a:t>Enter your desired Amount</a:t>
            </a:r>
          </a:p>
          <a:p>
            <a:pPr marL="571500" lvl="0" indent="-571500">
              <a:buFont typeface="Wingdings" panose="05000000000000000000" pitchFamily="2" charset="2"/>
              <a:buChar char="§"/>
            </a:pPr>
            <a:r>
              <a:rPr lang="en-US" sz="3600" b="1" dirty="0" smtClean="0">
                <a:solidFill>
                  <a:prstClr val="black"/>
                </a:solidFill>
              </a:rPr>
              <a:t>You may leave Notify Mobile Number blank if you wish</a:t>
            </a:r>
          </a:p>
          <a:p>
            <a:pPr marL="571500" lvl="0" indent="-571500">
              <a:buFont typeface="Wingdings" panose="05000000000000000000" pitchFamily="2" charset="2"/>
              <a:buChar char="§"/>
            </a:pPr>
            <a:r>
              <a:rPr lang="en-US" sz="3600" b="1" dirty="0" smtClean="0">
                <a:solidFill>
                  <a:prstClr val="black"/>
                </a:solidFill>
              </a:rPr>
              <a:t>Enter your Transaction Pin known to you</a:t>
            </a:r>
          </a:p>
          <a:p>
            <a:pPr marL="571500" lvl="0" indent="-571500">
              <a:buFont typeface="Wingdings" panose="05000000000000000000" pitchFamily="2" charset="2"/>
              <a:buChar char="§"/>
            </a:pPr>
            <a:r>
              <a:rPr lang="en-US" sz="3600" b="1" dirty="0" smtClean="0">
                <a:solidFill>
                  <a:prstClr val="black"/>
                </a:solidFill>
              </a:rPr>
              <a:t>Click OK and you will asked to confirm above entries</a:t>
            </a:r>
            <a:endParaRPr lang="en-US" sz="3600" b="1" dirty="0">
              <a:solidFill>
                <a:prstClr val="black"/>
              </a:solidFill>
            </a:endParaRPr>
          </a:p>
        </p:txBody>
      </p:sp>
    </p:spTree>
    <p:extLst>
      <p:ext uri="{BB962C8B-B14F-4D97-AF65-F5344CB8AC3E}">
        <p14:creationId xmlns:p14="http://schemas.microsoft.com/office/powerpoint/2010/main" val="2651037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300508"/>
            <a:ext cx="11024316" cy="6229081"/>
          </a:xfrm>
          <a:prstGeom prst="rect">
            <a:avLst/>
          </a:prstGeom>
        </p:spPr>
        <p:txBody>
          <a:bodyPr wrap="square">
            <a:spAutoFit/>
          </a:bodyPr>
          <a:lstStyle/>
          <a:p>
            <a:pPr algn="ctr"/>
            <a:r>
              <a:rPr lang="en-US" sz="3600" b="1" dirty="0" smtClean="0"/>
              <a:t>Thank you for your interest in this business.</a:t>
            </a:r>
          </a:p>
          <a:p>
            <a:endParaRPr lang="en-US" sz="3600" b="1" dirty="0" smtClean="0"/>
          </a:p>
          <a:p>
            <a:r>
              <a:rPr lang="en-US" sz="3600" b="1" dirty="0" smtClean="0"/>
              <a:t>I wish you all the best in your present and future </a:t>
            </a:r>
            <a:r>
              <a:rPr lang="en-US" sz="3600" b="1" dirty="0" err="1" smtClean="0"/>
              <a:t>endeavours</a:t>
            </a:r>
            <a:r>
              <a:rPr lang="en-US" sz="3600" b="1" dirty="0" smtClean="0"/>
              <a:t>.</a:t>
            </a:r>
          </a:p>
          <a:p>
            <a:pPr algn="ctr"/>
            <a:endParaRPr lang="en-US" sz="3600" b="1" dirty="0" smtClean="0"/>
          </a:p>
          <a:p>
            <a:pPr algn="ctr"/>
            <a:r>
              <a:rPr lang="en-US" sz="3600" b="1" dirty="0" smtClean="0"/>
              <a:t>Any question(s)?</a:t>
            </a:r>
          </a:p>
          <a:p>
            <a:pPr algn="ctr"/>
            <a:r>
              <a:rPr lang="en-US" sz="3600" b="1" dirty="0" smtClean="0"/>
              <a:t>Please call (+234)809 701 5999 or send an mail to info@pccontrollers.net</a:t>
            </a:r>
          </a:p>
          <a:p>
            <a:pPr algn="ctr"/>
            <a:r>
              <a:rPr lang="en-US" sz="3600" b="1" dirty="0" smtClean="0"/>
              <a:t>Website : </a:t>
            </a:r>
            <a:r>
              <a:rPr lang="en-US" sz="3600" b="1" dirty="0" smtClean="0">
                <a:solidFill>
                  <a:srgbClr val="FF0000"/>
                </a:solidFill>
              </a:rPr>
              <a:t>www.pccontrollers.net</a:t>
            </a:r>
          </a:p>
          <a:p>
            <a:pPr algn="ctr"/>
            <a:endParaRPr lang="en-US" sz="3600" b="1" dirty="0" smtClean="0"/>
          </a:p>
          <a:p>
            <a:pPr algn="ctr"/>
            <a:r>
              <a:rPr lang="en-US" sz="3600" b="1" dirty="0" smtClean="0"/>
              <a:t>Click To Continue</a:t>
            </a:r>
            <a:endParaRPr lang="en-US" sz="3600" b="1" dirty="0"/>
          </a:p>
        </p:txBody>
      </p:sp>
      <p:sp>
        <p:nvSpPr>
          <p:cNvPr id="3" name="Footer Placeholder 2"/>
          <p:cNvSpPr>
            <a:spLocks noGrp="1"/>
          </p:cNvSpPr>
          <p:nvPr>
            <p:ph type="ftr" sz="quarter" idx="11"/>
          </p:nvPr>
        </p:nvSpPr>
        <p:spPr>
          <a:xfrm>
            <a:off x="2936383" y="6347026"/>
            <a:ext cx="5745051"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954740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09870" y="6343471"/>
            <a:ext cx="5732172" cy="365125"/>
          </a:xfrm>
        </p:spPr>
        <p:txBody>
          <a:bodyPr/>
          <a:lstStyle/>
          <a:p>
            <a:r>
              <a:rPr lang="en-US" sz="1600" dirty="0" smtClean="0"/>
              <a:t>VTU Presentation by P.C. Controllers Ltd - www.pccontrollers.net</a:t>
            </a:r>
            <a:endParaRPr lang="en-US" sz="1600" dirty="0"/>
          </a:p>
        </p:txBody>
      </p:sp>
      <p:sp>
        <p:nvSpPr>
          <p:cNvPr id="3" name="TextBox 2"/>
          <p:cNvSpPr txBox="1"/>
          <p:nvPr/>
        </p:nvSpPr>
        <p:spPr>
          <a:xfrm>
            <a:off x="4224270" y="3232597"/>
            <a:ext cx="3612912" cy="707886"/>
          </a:xfrm>
          <a:prstGeom prst="rect">
            <a:avLst/>
          </a:prstGeom>
          <a:noFill/>
        </p:spPr>
        <p:txBody>
          <a:bodyPr wrap="none" rtlCol="0">
            <a:spAutoFit/>
          </a:bodyPr>
          <a:lstStyle/>
          <a:p>
            <a:r>
              <a:rPr lang="en-US" sz="4000" b="1" dirty="0" smtClean="0">
                <a:solidFill>
                  <a:srgbClr val="FF0000"/>
                </a:solidFill>
                <a:latin typeface="Arial Black" panose="020B0A04020102020204" pitchFamily="34" charset="0"/>
              </a:rPr>
              <a:t>Advertorials</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63712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0929" y="6343471"/>
            <a:ext cx="5745051"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1" y="0"/>
            <a:ext cx="12192000" cy="31700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Arial Black" pitchFamily="34" charset="0"/>
              </a:rPr>
              <a:t>STRATEGIES FOR GETTING AND KEEPING A TOP SEARCH ENGINE RANKING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rPr>
              <a:t>How To Get Your Website In Any Niche Listed On The “First Page” Of Google Using instantfunders.com and others as case study</a:t>
            </a:r>
          </a:p>
        </p:txBody>
      </p:sp>
      <p:pic>
        <p:nvPicPr>
          <p:cNvPr id="4" name="Picture 3"/>
          <p:cNvPicPr>
            <a:picLocks noChangeAspect="1"/>
          </p:cNvPicPr>
          <p:nvPr/>
        </p:nvPicPr>
        <p:blipFill>
          <a:blip r:embed="rId2"/>
          <a:stretch>
            <a:fillRect/>
          </a:stretch>
        </p:blipFill>
        <p:spPr>
          <a:xfrm>
            <a:off x="216794" y="3406282"/>
            <a:ext cx="11758411" cy="2482067"/>
          </a:xfrm>
          <a:prstGeom prst="rect">
            <a:avLst/>
          </a:prstGeom>
        </p:spPr>
      </p:pic>
    </p:spTree>
    <p:extLst>
      <p:ext uri="{BB962C8B-B14F-4D97-AF65-F5344CB8AC3E}">
        <p14:creationId xmlns:p14="http://schemas.microsoft.com/office/powerpoint/2010/main" val="1764592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949261" y="6356350"/>
            <a:ext cx="6027313" cy="365125"/>
          </a:xfrm>
        </p:spPr>
        <p:txBody>
          <a:bodyPr/>
          <a:lstStyle/>
          <a:p>
            <a:r>
              <a:rPr lang="en-US" sz="1600" dirty="0" smtClean="0"/>
              <a:t>VTU Presentation by P.C. Controllers Ltd - www.pccontrollers.net</a:t>
            </a:r>
            <a:endParaRPr lang="en-US" sz="1600" dirty="0"/>
          </a:p>
        </p:txBody>
      </p:sp>
      <p:sp>
        <p:nvSpPr>
          <p:cNvPr id="3" name="TextBox 2"/>
          <p:cNvSpPr txBox="1"/>
          <p:nvPr/>
        </p:nvSpPr>
        <p:spPr>
          <a:xfrm>
            <a:off x="682580" y="167427"/>
            <a:ext cx="10826840" cy="5940088"/>
          </a:xfrm>
          <a:prstGeom prst="rect">
            <a:avLst/>
          </a:prstGeom>
          <a:noFill/>
        </p:spPr>
        <p:txBody>
          <a:bodyPr wrap="square" rtlCol="0">
            <a:spAutoFit/>
          </a:bodyPr>
          <a:lstStyle/>
          <a:p>
            <a:r>
              <a:rPr lang="en-US" sz="3200" b="1" dirty="0">
                <a:solidFill>
                  <a:srgbClr val="FF0000"/>
                </a:solidFill>
                <a:latin typeface="Arial Black" pitchFamily="34" charset="0"/>
              </a:rPr>
              <a:t>OLAYINKA ABIODUN FOR DONE FOR YOU SEO HOME STUDY TRAINING ON STRATEGIES FOR GETTING AND KEEPING A TOP SEARCH ENGINE </a:t>
            </a:r>
            <a:r>
              <a:rPr lang="en-US" sz="3200" b="1" dirty="0" smtClean="0">
                <a:solidFill>
                  <a:srgbClr val="FF0000"/>
                </a:solidFill>
                <a:latin typeface="Arial Black" pitchFamily="34" charset="0"/>
              </a:rPr>
              <a:t>RANKING</a:t>
            </a:r>
            <a:endParaRPr lang="en-US" sz="3200" b="1" dirty="0">
              <a:solidFill>
                <a:srgbClr val="FF0000"/>
              </a:solidFill>
              <a:latin typeface="Arial Black" pitchFamily="34" charset="0"/>
            </a:endParaRPr>
          </a:p>
          <a:p>
            <a:endParaRPr lang="en-US" sz="1400" dirty="0" smtClean="0">
              <a:latin typeface="Arial Black" pitchFamily="34" charset="0"/>
            </a:endParaRPr>
          </a:p>
          <a:p>
            <a:r>
              <a:rPr lang="en-US" sz="3200" dirty="0" smtClean="0">
                <a:latin typeface="Arial Black" pitchFamily="34" charset="0"/>
              </a:rPr>
              <a:t>PACKAGE </a:t>
            </a:r>
            <a:r>
              <a:rPr lang="en-US" sz="3200" dirty="0">
                <a:latin typeface="Arial Black" pitchFamily="34" charset="0"/>
              </a:rPr>
              <a:t>INCLUDES:</a:t>
            </a:r>
            <a:endParaRPr lang="en-US" sz="3200" dirty="0">
              <a:latin typeface="Arial" pitchFamily="34" charset="0"/>
              <a:cs typeface="Arial" pitchFamily="34" charset="0"/>
            </a:endParaRPr>
          </a:p>
          <a:p>
            <a:pPr>
              <a:buFont typeface="Wingdings" pitchFamily="2" charset="2"/>
              <a:buChar char="§"/>
            </a:pPr>
            <a:r>
              <a:rPr lang="en-US" sz="3200" dirty="0" smtClean="0">
                <a:latin typeface="Arial" pitchFamily="34" charset="0"/>
                <a:cs typeface="Arial" pitchFamily="34" charset="0"/>
              </a:rPr>
              <a:t> SEO </a:t>
            </a:r>
            <a:r>
              <a:rPr lang="en-US" sz="3200" dirty="0">
                <a:latin typeface="Arial" pitchFamily="34" charset="0"/>
                <a:cs typeface="Arial" pitchFamily="34" charset="0"/>
              </a:rPr>
              <a:t>DIAGNOSTICS SOFTWARE</a:t>
            </a:r>
          </a:p>
          <a:p>
            <a:pPr>
              <a:buFont typeface="Wingdings" pitchFamily="2" charset="2"/>
              <a:buChar char="§"/>
            </a:pPr>
            <a:r>
              <a:rPr lang="en-US" sz="3200" dirty="0" smtClean="0">
                <a:latin typeface="Arial" pitchFamily="34" charset="0"/>
                <a:cs typeface="Arial" pitchFamily="34" charset="0"/>
              </a:rPr>
              <a:t> 20 </a:t>
            </a:r>
            <a:r>
              <a:rPr lang="en-US" sz="3200" dirty="0">
                <a:latin typeface="Arial" pitchFamily="34" charset="0"/>
                <a:cs typeface="Arial" pitchFamily="34" charset="0"/>
              </a:rPr>
              <a:t>HOURS OF COMPREHENSIVE VIDEO STUDY</a:t>
            </a:r>
          </a:p>
          <a:p>
            <a:pPr>
              <a:buFont typeface="Wingdings" pitchFamily="2" charset="2"/>
              <a:buChar char="§"/>
            </a:pPr>
            <a:r>
              <a:rPr lang="en-US" sz="3200" dirty="0" smtClean="0">
                <a:latin typeface="Arial" pitchFamily="34" charset="0"/>
                <a:cs typeface="Arial" pitchFamily="34" charset="0"/>
              </a:rPr>
              <a:t> 100 </a:t>
            </a:r>
            <a:r>
              <a:rPr lang="en-US" sz="3200" dirty="0">
                <a:latin typeface="Arial" pitchFamily="34" charset="0"/>
                <a:cs typeface="Arial" pitchFamily="34" charset="0"/>
              </a:rPr>
              <a:t>PAGE PDF</a:t>
            </a:r>
          </a:p>
          <a:p>
            <a:pPr>
              <a:buFont typeface="Wingdings" pitchFamily="2" charset="2"/>
              <a:buChar char="§"/>
            </a:pPr>
            <a:r>
              <a:rPr lang="en-US" sz="3200" dirty="0" smtClean="0">
                <a:latin typeface="Arial" pitchFamily="34" charset="0"/>
                <a:cs typeface="Arial" pitchFamily="34" charset="0"/>
              </a:rPr>
              <a:t> 20 </a:t>
            </a:r>
            <a:r>
              <a:rPr lang="en-US" sz="3200" dirty="0">
                <a:latin typeface="Arial" pitchFamily="34" charset="0"/>
                <a:cs typeface="Arial" pitchFamily="34" charset="0"/>
              </a:rPr>
              <a:t>HOURS AUDIO STUDY</a:t>
            </a:r>
          </a:p>
          <a:p>
            <a:pPr>
              <a:buFont typeface="Wingdings" pitchFamily="2" charset="2"/>
              <a:buChar char="§"/>
            </a:pPr>
            <a:r>
              <a:rPr lang="en-US" sz="3200" dirty="0" smtClean="0">
                <a:latin typeface="Arial" pitchFamily="34" charset="0"/>
                <a:cs typeface="Arial" pitchFamily="34" charset="0"/>
              </a:rPr>
              <a:t> SIX </a:t>
            </a:r>
            <a:r>
              <a:rPr lang="en-US" sz="3200" dirty="0">
                <a:latin typeface="Arial" pitchFamily="34" charset="0"/>
                <a:cs typeface="Arial" pitchFamily="34" charset="0"/>
              </a:rPr>
              <a:t>MONTHS SEO CONSULTANCY ACCESS</a:t>
            </a:r>
          </a:p>
          <a:p>
            <a:endParaRPr lang="en-US" sz="1400" dirty="0" smtClean="0">
              <a:solidFill>
                <a:srgbClr val="FF0000"/>
              </a:solidFill>
              <a:latin typeface="Arial Black" pitchFamily="34" charset="0"/>
            </a:endParaRPr>
          </a:p>
          <a:p>
            <a:r>
              <a:rPr lang="en-US" sz="3200" dirty="0" smtClean="0">
                <a:solidFill>
                  <a:srgbClr val="FF0000"/>
                </a:solidFill>
                <a:latin typeface="Arial Black" pitchFamily="34" charset="0"/>
              </a:rPr>
              <a:t>N25,000 </a:t>
            </a:r>
            <a:r>
              <a:rPr lang="en-US" sz="3200" dirty="0">
                <a:solidFill>
                  <a:srgbClr val="FF0000"/>
                </a:solidFill>
                <a:latin typeface="Arial Black" pitchFamily="34" charset="0"/>
              </a:rPr>
              <a:t>TODAY ONLY ELSE </a:t>
            </a:r>
            <a:r>
              <a:rPr lang="en-US" sz="3200" dirty="0" smtClean="0">
                <a:solidFill>
                  <a:srgbClr val="FF0000"/>
                </a:solidFill>
                <a:latin typeface="Arial Black" pitchFamily="34" charset="0"/>
              </a:rPr>
              <a:t>N35,000</a:t>
            </a:r>
            <a:endParaRPr lang="en-US" sz="3200" dirty="0">
              <a:solidFill>
                <a:srgbClr val="FF0000"/>
              </a:solidFill>
              <a:latin typeface="Arial Black" pitchFamily="34" charset="0"/>
            </a:endParaRPr>
          </a:p>
        </p:txBody>
      </p:sp>
    </p:spTree>
    <p:extLst>
      <p:ext uri="{BB962C8B-B14F-4D97-AF65-F5344CB8AC3E}">
        <p14:creationId xmlns:p14="http://schemas.microsoft.com/office/powerpoint/2010/main" val="273088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56585" y="6304834"/>
            <a:ext cx="6078828" cy="365125"/>
          </a:xfrm>
        </p:spPr>
        <p:txBody>
          <a:bodyPr/>
          <a:lstStyle/>
          <a:p>
            <a:r>
              <a:rPr lang="en-US" sz="1600" dirty="0" smtClean="0"/>
              <a:t>VTU Presentation by P.C. Controllers Ltd - www.pccontrollers.net</a:t>
            </a:r>
            <a:endParaRPr lang="en-US" sz="1600" dirty="0"/>
          </a:p>
        </p:txBody>
      </p:sp>
      <p:sp>
        <p:nvSpPr>
          <p:cNvPr id="3" name="TextBox 2"/>
          <p:cNvSpPr txBox="1"/>
          <p:nvPr/>
        </p:nvSpPr>
        <p:spPr>
          <a:xfrm>
            <a:off x="538766" y="193184"/>
            <a:ext cx="11114467" cy="5078313"/>
          </a:xfrm>
          <a:prstGeom prst="rect">
            <a:avLst/>
          </a:prstGeom>
          <a:noFill/>
        </p:spPr>
        <p:txBody>
          <a:bodyPr wrap="square" rtlCol="0">
            <a:spAutoFit/>
          </a:bodyPr>
          <a:lstStyle/>
          <a:p>
            <a:r>
              <a:rPr lang="en-US" sz="3600" b="1" dirty="0">
                <a:solidFill>
                  <a:srgbClr val="FF0000"/>
                </a:solidFill>
                <a:latin typeface="Arial Black" pitchFamily="34" charset="0"/>
              </a:rPr>
              <a:t>OLAYINKA ABIODUN FOR DONE FOR YOU  3 in 1 WEBSITE DESIGN + SEO  + </a:t>
            </a:r>
            <a:r>
              <a:rPr lang="en-US" sz="3600" b="1" dirty="0" err="1">
                <a:solidFill>
                  <a:srgbClr val="FF0000"/>
                </a:solidFill>
                <a:latin typeface="Arial Black" pitchFamily="34" charset="0"/>
              </a:rPr>
              <a:t>eCURRENCY</a:t>
            </a:r>
            <a:r>
              <a:rPr lang="en-US" sz="3600" b="1" dirty="0">
                <a:solidFill>
                  <a:srgbClr val="FF0000"/>
                </a:solidFill>
                <a:latin typeface="Arial Black" pitchFamily="34" charset="0"/>
              </a:rPr>
              <a:t> HOME STUDY TRAINING</a:t>
            </a:r>
          </a:p>
          <a:p>
            <a:r>
              <a:rPr lang="en-US" sz="3600" b="1" dirty="0"/>
              <a:t/>
            </a:r>
            <a:br>
              <a:rPr lang="en-US" sz="3600" b="1" dirty="0"/>
            </a:br>
            <a:r>
              <a:rPr lang="en-US" sz="3600" b="1" dirty="0"/>
              <a:t>Attend My 3 in 1 </a:t>
            </a:r>
            <a:r>
              <a:rPr lang="en-US" sz="3600" b="1" u="sng" dirty="0"/>
              <a:t>Dynamic Website </a:t>
            </a:r>
            <a:r>
              <a:rPr lang="en-US" sz="3600" b="1" dirty="0"/>
              <a:t>+ </a:t>
            </a:r>
            <a:r>
              <a:rPr lang="en-US" sz="3600" b="1" u="sng" dirty="0"/>
              <a:t>SEO Practical Seminar </a:t>
            </a:r>
            <a:r>
              <a:rPr lang="en-US" sz="3600" b="1" dirty="0"/>
              <a:t>+ </a:t>
            </a:r>
            <a:r>
              <a:rPr lang="en-US" sz="3600" b="1" u="sng" dirty="0"/>
              <a:t>Website Hosting/Reseller Business</a:t>
            </a:r>
            <a:r>
              <a:rPr lang="en-US" sz="3600" b="1" dirty="0"/>
              <a:t> </a:t>
            </a:r>
            <a:r>
              <a:rPr lang="en-US" sz="3600" b="1" dirty="0" smtClean="0">
                <a:solidFill>
                  <a:srgbClr val="FF0000"/>
                </a:solidFill>
              </a:rPr>
              <a:t>OR</a:t>
            </a:r>
            <a:r>
              <a:rPr lang="en-US" sz="3600" b="1" dirty="0" smtClean="0"/>
              <a:t> </a:t>
            </a:r>
            <a:r>
              <a:rPr lang="en-US" sz="3600" b="1" u="sng" dirty="0" err="1" smtClean="0"/>
              <a:t>eCurrency</a:t>
            </a:r>
            <a:r>
              <a:rPr lang="en-US" sz="3600" b="1" u="sng" dirty="0" smtClean="0"/>
              <a:t> Trading</a:t>
            </a:r>
            <a:r>
              <a:rPr lang="en-US" sz="3600" b="1" dirty="0" smtClean="0"/>
              <a:t> For </a:t>
            </a:r>
            <a:r>
              <a:rPr lang="en-US" sz="3600" b="1" dirty="0"/>
              <a:t>2 days and Discover How To Make 99% LOSS PROOF Unlimited Profits Within Weeks -  </a:t>
            </a:r>
            <a:r>
              <a:rPr lang="en-US" sz="3600" b="1" dirty="0" smtClean="0"/>
              <a:t>Guaranteed</a:t>
            </a:r>
            <a:endParaRPr lang="en-US" sz="3600" b="1" dirty="0"/>
          </a:p>
        </p:txBody>
      </p:sp>
    </p:spTree>
    <p:extLst>
      <p:ext uri="{BB962C8B-B14F-4D97-AF65-F5344CB8AC3E}">
        <p14:creationId xmlns:p14="http://schemas.microsoft.com/office/powerpoint/2010/main" val="217232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32" y="1893672"/>
            <a:ext cx="9949534" cy="4541189"/>
          </a:xfrm>
          <a:prstGeom prst="rect">
            <a:avLst/>
          </a:prstGeom>
        </p:spPr>
      </p:pic>
      <p:sp>
        <p:nvSpPr>
          <p:cNvPr id="3" name="Rectangle 2"/>
          <p:cNvSpPr/>
          <p:nvPr/>
        </p:nvSpPr>
        <p:spPr>
          <a:xfrm>
            <a:off x="0" y="37045"/>
            <a:ext cx="12191999" cy="2308324"/>
          </a:xfrm>
          <a:prstGeom prst="rect">
            <a:avLst/>
          </a:prstGeom>
        </p:spPr>
        <p:txBody>
          <a:bodyPr wrap="square">
            <a:spAutoFit/>
          </a:bodyPr>
          <a:lstStyle/>
          <a:p>
            <a:r>
              <a:rPr lang="en-US" sz="3600" dirty="0" smtClean="0"/>
              <a:t>You will see this page after you have succeeded in login into your account.  </a:t>
            </a:r>
            <a:r>
              <a:rPr lang="en-US" sz="3600" b="1" dirty="0" smtClean="0"/>
              <a:t>Click on M </a:t>
            </a:r>
            <a:r>
              <a:rPr lang="en-US" sz="3600" b="1" dirty="0" err="1" smtClean="0"/>
              <a:t>Topup</a:t>
            </a:r>
            <a:r>
              <a:rPr lang="en-US" sz="3600" dirty="0" smtClean="0"/>
              <a:t> if you want to top up a mobile phone number or </a:t>
            </a:r>
            <a:r>
              <a:rPr lang="en-US" sz="3600" b="1" dirty="0" smtClean="0"/>
              <a:t>click on Data </a:t>
            </a:r>
            <a:r>
              <a:rPr lang="en-US" sz="3600" b="1" dirty="0" err="1" smtClean="0"/>
              <a:t>Topup</a:t>
            </a:r>
            <a:r>
              <a:rPr lang="en-US" sz="3600" b="1" dirty="0" smtClean="0"/>
              <a:t> </a:t>
            </a:r>
            <a:r>
              <a:rPr lang="en-US" sz="3600" dirty="0" smtClean="0"/>
              <a:t>if you want to buy a data plan</a:t>
            </a:r>
            <a:endParaRPr lang="en-US" sz="3600" dirty="0"/>
          </a:p>
        </p:txBody>
      </p:sp>
      <p:sp>
        <p:nvSpPr>
          <p:cNvPr id="8" name="TextBox 7"/>
          <p:cNvSpPr txBox="1"/>
          <p:nvPr/>
        </p:nvSpPr>
        <p:spPr>
          <a:xfrm>
            <a:off x="4422227" y="4564735"/>
            <a:ext cx="2007601" cy="646331"/>
          </a:xfrm>
          <a:prstGeom prst="rect">
            <a:avLst/>
          </a:prstGeom>
          <a:noFill/>
        </p:spPr>
        <p:txBody>
          <a:bodyPr wrap="none" rtlCol="0">
            <a:spAutoFit/>
          </a:bodyPr>
          <a:lstStyle/>
          <a:p>
            <a:r>
              <a:rPr lang="en-US" sz="3600" dirty="0" smtClean="0"/>
              <a:t>Click here</a:t>
            </a:r>
            <a:endParaRPr lang="en-US" sz="3600" dirty="0"/>
          </a:p>
        </p:txBody>
      </p:sp>
      <p:sp>
        <p:nvSpPr>
          <p:cNvPr id="2" name="Left Arrow 1"/>
          <p:cNvSpPr/>
          <p:nvPr/>
        </p:nvSpPr>
        <p:spPr>
          <a:xfrm>
            <a:off x="4383317" y="4151083"/>
            <a:ext cx="1596571" cy="4064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4" name="Footer Placeholder 3"/>
          <p:cNvSpPr>
            <a:spLocks noGrp="1"/>
          </p:cNvSpPr>
          <p:nvPr>
            <p:ph type="ftr" sz="quarter" idx="11"/>
          </p:nvPr>
        </p:nvSpPr>
        <p:spPr>
          <a:xfrm>
            <a:off x="3245476" y="6482973"/>
            <a:ext cx="5653825"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213221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54569" y="6356350"/>
            <a:ext cx="5666703" cy="365125"/>
          </a:xfrm>
        </p:spPr>
        <p:txBody>
          <a:bodyPr/>
          <a:lstStyle/>
          <a:p>
            <a:r>
              <a:rPr lang="en-US" sz="1600" dirty="0" smtClean="0"/>
              <a:t>VTU Presentation by P.C. Controllers Ltd - www.pccontrollers.net</a:t>
            </a:r>
            <a:endParaRPr lang="en-US" sz="1600" dirty="0"/>
          </a:p>
        </p:txBody>
      </p:sp>
      <p:sp>
        <p:nvSpPr>
          <p:cNvPr id="3" name="TextBox 2"/>
          <p:cNvSpPr txBox="1"/>
          <p:nvPr/>
        </p:nvSpPr>
        <p:spPr>
          <a:xfrm>
            <a:off x="383146" y="155639"/>
            <a:ext cx="11425707" cy="5878532"/>
          </a:xfrm>
          <a:prstGeom prst="rect">
            <a:avLst/>
          </a:prstGeom>
          <a:noFill/>
        </p:spPr>
        <p:txBody>
          <a:bodyPr wrap="square" rtlCol="0">
            <a:spAutoFit/>
          </a:bodyPr>
          <a:lstStyle/>
          <a:p>
            <a:r>
              <a:rPr lang="en-US" sz="3600" dirty="0"/>
              <a:t>In this </a:t>
            </a:r>
            <a:r>
              <a:rPr lang="en-US" sz="3600" b="1" dirty="0"/>
              <a:t>no stories, just straight to the point practical training seminar you will be taught the easiest method of what I have been doing to chunk in millions of naira in sales.</a:t>
            </a:r>
            <a:endParaRPr lang="en-US" sz="800" b="1" dirty="0"/>
          </a:p>
          <a:p>
            <a:endParaRPr lang="en-US" sz="1600" b="1" dirty="0"/>
          </a:p>
          <a:p>
            <a:pPr>
              <a:buFont typeface="Wingdings" pitchFamily="2" charset="2"/>
              <a:buChar char="q"/>
            </a:pPr>
            <a:r>
              <a:rPr lang="en-US" sz="3600" b="1" dirty="0"/>
              <a:t> Learn How To Use My Super Easy Website Builder Software To  Effortlessly Build Highly Interactive Website Without Assistance. </a:t>
            </a:r>
          </a:p>
          <a:p>
            <a:pPr>
              <a:buFont typeface="Wingdings" pitchFamily="2" charset="2"/>
              <a:buChar char="q"/>
            </a:pPr>
            <a:r>
              <a:rPr lang="en-US" sz="3600" b="1" dirty="0"/>
              <a:t> You Will Learn How To Generate More Targeted Traffic to Your Website In Order To Make More Money And How to Start A Website Hosting/Reseller </a:t>
            </a:r>
            <a:r>
              <a:rPr lang="en-US" sz="3600" b="1" dirty="0" smtClean="0"/>
              <a:t>Business</a:t>
            </a:r>
            <a:r>
              <a:rPr lang="en-US" sz="3600" b="1" dirty="0"/>
              <a:t> </a:t>
            </a:r>
            <a:r>
              <a:rPr lang="en-US" sz="3600" b="1" dirty="0" smtClean="0">
                <a:solidFill>
                  <a:srgbClr val="FF0000"/>
                </a:solidFill>
              </a:rPr>
              <a:t>OR</a:t>
            </a:r>
            <a:r>
              <a:rPr lang="en-US" sz="3600" b="1" dirty="0" smtClean="0"/>
              <a:t> </a:t>
            </a:r>
            <a:r>
              <a:rPr lang="en-US" sz="3600" b="1" u="sng" dirty="0" err="1" smtClean="0"/>
              <a:t>eCurrency</a:t>
            </a:r>
            <a:r>
              <a:rPr lang="en-US" sz="3600" b="1" u="sng" dirty="0" smtClean="0"/>
              <a:t> </a:t>
            </a:r>
            <a:r>
              <a:rPr lang="en-US" sz="3600" b="1" u="sng" dirty="0"/>
              <a:t>Trading</a:t>
            </a:r>
            <a:r>
              <a:rPr lang="en-US" sz="3600" b="1" dirty="0"/>
              <a:t> </a:t>
            </a:r>
            <a:endParaRPr lang="en-US" sz="3600" dirty="0"/>
          </a:p>
        </p:txBody>
      </p:sp>
    </p:spTree>
    <p:extLst>
      <p:ext uri="{BB962C8B-B14F-4D97-AF65-F5344CB8AC3E}">
        <p14:creationId xmlns:p14="http://schemas.microsoft.com/office/powerpoint/2010/main" val="126749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65172" y="6356350"/>
            <a:ext cx="6104586" cy="365125"/>
          </a:xfrm>
        </p:spPr>
        <p:txBody>
          <a:bodyPr/>
          <a:lstStyle/>
          <a:p>
            <a:r>
              <a:rPr lang="en-US" sz="1600" dirty="0" smtClean="0"/>
              <a:t>VTU Presentation by P.C. Controllers Ltd - www.pccontrollers.net</a:t>
            </a:r>
            <a:endParaRPr lang="en-US" sz="1600" dirty="0"/>
          </a:p>
        </p:txBody>
      </p:sp>
      <p:sp>
        <p:nvSpPr>
          <p:cNvPr id="3" name="TextBox 2"/>
          <p:cNvSpPr txBox="1"/>
          <p:nvPr/>
        </p:nvSpPr>
        <p:spPr>
          <a:xfrm>
            <a:off x="669701" y="759854"/>
            <a:ext cx="10921285" cy="3970318"/>
          </a:xfrm>
          <a:prstGeom prst="rect">
            <a:avLst/>
          </a:prstGeom>
          <a:noFill/>
        </p:spPr>
        <p:txBody>
          <a:bodyPr wrap="square" rtlCol="0">
            <a:spAutoFit/>
          </a:bodyPr>
          <a:lstStyle/>
          <a:p>
            <a:pPr>
              <a:buFont typeface="Wingdings" pitchFamily="2" charset="2"/>
              <a:buChar char="q"/>
            </a:pPr>
            <a:r>
              <a:rPr lang="en-US" sz="3600" b="1" dirty="0"/>
              <a:t> You will also learn to attract and </a:t>
            </a:r>
            <a:r>
              <a:rPr lang="en-US" sz="3600" b="1" dirty="0" smtClean="0"/>
              <a:t>sustain </a:t>
            </a:r>
            <a:r>
              <a:rPr lang="en-US" sz="3600" b="1" dirty="0"/>
              <a:t>targeted website visitors to your website</a:t>
            </a:r>
          </a:p>
          <a:p>
            <a:pPr>
              <a:buFont typeface="Wingdings" pitchFamily="2" charset="2"/>
              <a:buChar char="q"/>
            </a:pPr>
            <a:r>
              <a:rPr lang="en-US" sz="3600" b="1" dirty="0"/>
              <a:t> How to convert prospective visitors to your website into customers</a:t>
            </a:r>
          </a:p>
          <a:p>
            <a:pPr>
              <a:buFont typeface="Wingdings" pitchFamily="2" charset="2"/>
              <a:buChar char="q"/>
            </a:pPr>
            <a:r>
              <a:rPr lang="en-US" sz="3600" b="1" dirty="0"/>
              <a:t> I want you to know that your website will be dead in no time unless you attract targeted visitors who want to buy what you're selling</a:t>
            </a:r>
            <a:r>
              <a:rPr lang="en-US" sz="3600" b="1" dirty="0" smtClean="0"/>
              <a:t>.</a:t>
            </a:r>
            <a:endParaRPr lang="en-US" sz="3600" b="1" dirty="0">
              <a:solidFill>
                <a:srgbClr val="FF0000"/>
              </a:solidFill>
              <a:latin typeface="Arial Black" pitchFamily="34" charset="0"/>
            </a:endParaRPr>
          </a:p>
        </p:txBody>
      </p:sp>
    </p:spTree>
    <p:extLst>
      <p:ext uri="{BB962C8B-B14F-4D97-AF65-F5344CB8AC3E}">
        <p14:creationId xmlns:p14="http://schemas.microsoft.com/office/powerpoint/2010/main" val="35732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52293" y="6356350"/>
            <a:ext cx="6181859" cy="365125"/>
          </a:xfrm>
        </p:spPr>
        <p:txBody>
          <a:bodyPr/>
          <a:lstStyle/>
          <a:p>
            <a:r>
              <a:rPr lang="en-US" sz="1600" dirty="0" smtClean="0"/>
              <a:t>VTU Presentation by P.C. Controllers Ltd - www.pccontrollers.net</a:t>
            </a:r>
            <a:endParaRPr lang="en-US" sz="1600" dirty="0"/>
          </a:p>
        </p:txBody>
      </p:sp>
      <p:sp>
        <p:nvSpPr>
          <p:cNvPr id="3" name="TextBox 2"/>
          <p:cNvSpPr txBox="1"/>
          <p:nvPr/>
        </p:nvSpPr>
        <p:spPr>
          <a:xfrm>
            <a:off x="579549" y="154547"/>
            <a:ext cx="11256136" cy="5632311"/>
          </a:xfrm>
          <a:prstGeom prst="rect">
            <a:avLst/>
          </a:prstGeom>
          <a:noFill/>
        </p:spPr>
        <p:txBody>
          <a:bodyPr wrap="square" rtlCol="0">
            <a:spAutoFit/>
          </a:bodyPr>
          <a:lstStyle/>
          <a:p>
            <a:r>
              <a:rPr lang="en-US" sz="3600" i="1" u="sng" dirty="0"/>
              <a:t>I will only be teaching you what I know and what I do to make money and not theories like what the others teach. I will be teaching what the successful online marketers do and NOT what they say.</a:t>
            </a:r>
          </a:p>
          <a:p>
            <a:endParaRPr lang="en-US" sz="3600" i="1" u="sng" dirty="0"/>
          </a:p>
          <a:p>
            <a:r>
              <a:rPr lang="en-US" sz="3600" b="1" dirty="0"/>
              <a:t>I am looking for skeptics that I can turn into testifiers. </a:t>
            </a:r>
            <a:r>
              <a:rPr lang="en-US" sz="3600" dirty="0"/>
              <a:t>Simply, </a:t>
            </a:r>
            <a:r>
              <a:rPr lang="en-US" sz="3600" b="1" dirty="0"/>
              <a:t>I AM LOOKING FOR YOU</a:t>
            </a:r>
          </a:p>
          <a:p>
            <a:endParaRPr lang="en-US" sz="3600" b="1" dirty="0"/>
          </a:p>
          <a:p>
            <a:r>
              <a:rPr lang="en-US" sz="3600" b="1" dirty="0">
                <a:solidFill>
                  <a:srgbClr val="FF0000"/>
                </a:solidFill>
              </a:rPr>
              <a:t>Course fee </a:t>
            </a:r>
            <a:r>
              <a:rPr lang="en-US" sz="3600" b="1" dirty="0" smtClean="0">
                <a:solidFill>
                  <a:srgbClr val="FF0000"/>
                </a:solidFill>
              </a:rPr>
              <a:t>N20,000 </a:t>
            </a:r>
            <a:r>
              <a:rPr lang="en-US" sz="3600" b="1" dirty="0">
                <a:solidFill>
                  <a:srgbClr val="FF0000"/>
                </a:solidFill>
              </a:rPr>
              <a:t>TODAY OR </a:t>
            </a:r>
            <a:r>
              <a:rPr lang="en-US" sz="3600" b="1" dirty="0" smtClean="0">
                <a:solidFill>
                  <a:srgbClr val="FF0000"/>
                </a:solidFill>
              </a:rPr>
              <a:t>N30,000 </a:t>
            </a:r>
            <a:r>
              <a:rPr lang="en-US" sz="3600" b="1" dirty="0">
                <a:solidFill>
                  <a:srgbClr val="FF0000"/>
                </a:solidFill>
              </a:rPr>
              <a:t>afterwards</a:t>
            </a:r>
          </a:p>
          <a:p>
            <a:endParaRPr lang="en-US" sz="3600" dirty="0"/>
          </a:p>
        </p:txBody>
      </p:sp>
    </p:spTree>
    <p:extLst>
      <p:ext uri="{BB962C8B-B14F-4D97-AF65-F5344CB8AC3E}">
        <p14:creationId xmlns:p14="http://schemas.microsoft.com/office/powerpoint/2010/main" val="136829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39414" y="6330592"/>
            <a:ext cx="5898524"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1051774" y="373487"/>
            <a:ext cx="10088451" cy="3416320"/>
          </a:xfrm>
          <a:prstGeom prst="rect">
            <a:avLst/>
          </a:prstGeom>
        </p:spPr>
        <p:txBody>
          <a:bodyPr wrap="square">
            <a:spAutoFit/>
          </a:bodyPr>
          <a:lstStyle/>
          <a:p>
            <a:r>
              <a:rPr lang="en-US" sz="3600" b="1" dirty="0" smtClean="0">
                <a:solidFill>
                  <a:srgbClr val="FF0000"/>
                </a:solidFill>
              </a:rPr>
              <a:t>Learn How To Develop World Class E-Commerce Websites Like Jumia.com, Konga.com </a:t>
            </a:r>
            <a:r>
              <a:rPr lang="en-US" sz="3600" b="1" dirty="0" err="1" smtClean="0">
                <a:solidFill>
                  <a:srgbClr val="FF0000"/>
                </a:solidFill>
              </a:rPr>
              <a:t>etc</a:t>
            </a:r>
            <a:r>
              <a:rPr lang="en-US" sz="3600" b="1" dirty="0" smtClean="0">
                <a:solidFill>
                  <a:srgbClr val="FF0000"/>
                </a:solidFill>
              </a:rPr>
              <a:t> Without A Professional Website Designer.</a:t>
            </a:r>
          </a:p>
          <a:p>
            <a:endParaRPr lang="en-US" sz="3600" b="1" dirty="0">
              <a:solidFill>
                <a:srgbClr val="FF0000"/>
              </a:solidFill>
            </a:endParaRPr>
          </a:p>
          <a:p>
            <a:r>
              <a:rPr lang="en-US" sz="3600" b="1" dirty="0" smtClean="0">
                <a:solidFill>
                  <a:srgbClr val="FF0000"/>
                </a:solidFill>
              </a:rPr>
              <a:t> Fee N45,000 </a:t>
            </a:r>
            <a:r>
              <a:rPr lang="en-US" sz="3600" b="1" dirty="0">
                <a:solidFill>
                  <a:srgbClr val="FF0000"/>
                </a:solidFill>
              </a:rPr>
              <a:t>TODAY OR </a:t>
            </a:r>
            <a:r>
              <a:rPr lang="en-US" sz="3600" b="1" dirty="0" smtClean="0">
                <a:solidFill>
                  <a:srgbClr val="FF0000"/>
                </a:solidFill>
              </a:rPr>
              <a:t>N55,000 </a:t>
            </a:r>
            <a:r>
              <a:rPr lang="en-US" sz="3600" b="1" dirty="0">
                <a:solidFill>
                  <a:srgbClr val="FF0000"/>
                </a:solidFill>
              </a:rPr>
              <a:t>afterwards</a:t>
            </a:r>
          </a:p>
          <a:p>
            <a:endParaRPr lang="en-US" sz="3600" dirty="0"/>
          </a:p>
        </p:txBody>
      </p:sp>
    </p:spTree>
    <p:extLst>
      <p:ext uri="{BB962C8B-B14F-4D97-AF65-F5344CB8AC3E}">
        <p14:creationId xmlns:p14="http://schemas.microsoft.com/office/powerpoint/2010/main" val="25977150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19717" y="6356350"/>
            <a:ext cx="5872767"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1051774" y="373487"/>
            <a:ext cx="10088451" cy="3416320"/>
          </a:xfrm>
          <a:prstGeom prst="rect">
            <a:avLst/>
          </a:prstGeom>
        </p:spPr>
        <p:txBody>
          <a:bodyPr wrap="square">
            <a:spAutoFit/>
          </a:bodyPr>
          <a:lstStyle/>
          <a:p>
            <a:r>
              <a:rPr lang="en-US" sz="3600" b="1" dirty="0" smtClean="0">
                <a:solidFill>
                  <a:srgbClr val="FF0000"/>
                </a:solidFill>
              </a:rPr>
              <a:t>Learn How To Develop World Class Websites With Joomla, </a:t>
            </a:r>
            <a:r>
              <a:rPr lang="en-US" sz="3600" b="1" dirty="0" err="1" smtClean="0">
                <a:solidFill>
                  <a:srgbClr val="FF0000"/>
                </a:solidFill>
              </a:rPr>
              <a:t>Wordpress</a:t>
            </a:r>
            <a:r>
              <a:rPr lang="en-US" sz="3600" b="1" dirty="0" smtClean="0">
                <a:solidFill>
                  <a:srgbClr val="FF0000"/>
                </a:solidFill>
              </a:rPr>
              <a:t> Without A Professional Website Designer.</a:t>
            </a:r>
          </a:p>
          <a:p>
            <a:endParaRPr lang="en-US" sz="3600" b="1" dirty="0">
              <a:solidFill>
                <a:srgbClr val="FF0000"/>
              </a:solidFill>
            </a:endParaRPr>
          </a:p>
          <a:p>
            <a:r>
              <a:rPr lang="en-US" sz="3600" b="1" dirty="0" smtClean="0">
                <a:solidFill>
                  <a:srgbClr val="FF0000"/>
                </a:solidFill>
              </a:rPr>
              <a:t> Fee N45,000 </a:t>
            </a:r>
            <a:r>
              <a:rPr lang="en-US" sz="3600" b="1" dirty="0">
                <a:solidFill>
                  <a:srgbClr val="FF0000"/>
                </a:solidFill>
              </a:rPr>
              <a:t>TODAY OR </a:t>
            </a:r>
            <a:r>
              <a:rPr lang="en-US" sz="3600" b="1" dirty="0" smtClean="0">
                <a:solidFill>
                  <a:srgbClr val="FF0000"/>
                </a:solidFill>
              </a:rPr>
              <a:t>N55,000 </a:t>
            </a:r>
            <a:r>
              <a:rPr lang="en-US" sz="3600" b="1" dirty="0">
                <a:solidFill>
                  <a:srgbClr val="FF0000"/>
                </a:solidFill>
              </a:rPr>
              <a:t>afterwards</a:t>
            </a:r>
          </a:p>
          <a:p>
            <a:endParaRPr lang="en-US" sz="3600" dirty="0"/>
          </a:p>
        </p:txBody>
      </p:sp>
    </p:spTree>
    <p:extLst>
      <p:ext uri="{BB962C8B-B14F-4D97-AF65-F5344CB8AC3E}">
        <p14:creationId xmlns:p14="http://schemas.microsoft.com/office/powerpoint/2010/main" val="2335477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der-Bg-2014.png"/>
          <p:cNvPicPr>
            <a:picLocks noChangeAspect="1"/>
          </p:cNvPicPr>
          <p:nvPr/>
        </p:nvPicPr>
        <p:blipFill>
          <a:blip r:embed="rId2"/>
          <a:stretch>
            <a:fillRect/>
          </a:stretch>
        </p:blipFill>
        <p:spPr>
          <a:xfrm>
            <a:off x="1043189" y="0"/>
            <a:ext cx="10328855" cy="1687132"/>
          </a:xfrm>
          <a:prstGeom prst="rect">
            <a:avLst/>
          </a:prstGeom>
        </p:spPr>
      </p:pic>
      <p:sp>
        <p:nvSpPr>
          <p:cNvPr id="4" name="TextBox 3"/>
          <p:cNvSpPr txBox="1"/>
          <p:nvPr/>
        </p:nvSpPr>
        <p:spPr>
          <a:xfrm>
            <a:off x="235039" y="1687132"/>
            <a:ext cx="11721922" cy="4339650"/>
          </a:xfrm>
          <a:prstGeom prst="rect">
            <a:avLst/>
          </a:prstGeom>
          <a:noFill/>
        </p:spPr>
        <p:txBody>
          <a:bodyPr wrap="square" rtlCol="0">
            <a:spAutoFit/>
          </a:bodyPr>
          <a:lstStyle/>
          <a:p>
            <a:r>
              <a:rPr lang="en-US" sz="3600" b="1" dirty="0"/>
              <a:t>The </a:t>
            </a:r>
            <a:r>
              <a:rPr lang="en-US" sz="3600" b="1" dirty="0">
                <a:solidFill>
                  <a:srgbClr val="0070C0"/>
                </a:solidFill>
              </a:rPr>
              <a:t>NEW</a:t>
            </a:r>
            <a:r>
              <a:rPr lang="en-US" sz="3600" b="1" dirty="0"/>
              <a:t> </a:t>
            </a:r>
            <a:r>
              <a:rPr lang="en-US" sz="3600" b="1" dirty="0">
                <a:solidFill>
                  <a:srgbClr val="FF0000"/>
                </a:solidFill>
              </a:rPr>
              <a:t>2014</a:t>
            </a:r>
            <a:r>
              <a:rPr lang="en-US" sz="3600" b="1" dirty="0"/>
              <a:t> Magic Jack Plus</a:t>
            </a:r>
          </a:p>
          <a:p>
            <a:endParaRPr lang="en-US" sz="1200" b="1" dirty="0"/>
          </a:p>
          <a:p>
            <a:r>
              <a:rPr lang="en-US" sz="3600" b="1" dirty="0"/>
              <a:t>NEVER PAY A PHONE BILL CALLING USA OR CANADA AGAIN!</a:t>
            </a:r>
          </a:p>
          <a:p>
            <a:r>
              <a:rPr lang="en-US" sz="3600" dirty="0"/>
              <a:t>Setup in seconds with any phone or simply hook up to any internet enabled PC and off you go.</a:t>
            </a:r>
          </a:p>
          <a:p>
            <a:endParaRPr lang="en-US" sz="1200" dirty="0"/>
          </a:p>
          <a:p>
            <a:r>
              <a:rPr lang="en-US" sz="3600" b="1" dirty="0"/>
              <a:t>No Contracts, No Cancellation Fees, No Credit Card or billing info required - because there is no monthly phone bill to pay when you use a </a:t>
            </a:r>
            <a:r>
              <a:rPr lang="en-US" sz="3600" b="1" dirty="0" err="1" smtClean="0"/>
              <a:t>MagicJack</a:t>
            </a:r>
            <a:r>
              <a:rPr lang="en-US" sz="3600" b="1" dirty="0" smtClean="0"/>
              <a:t> </a:t>
            </a:r>
            <a:r>
              <a:rPr lang="en-US" sz="3600" b="1" dirty="0"/>
              <a:t>PLUS.</a:t>
            </a:r>
          </a:p>
        </p:txBody>
      </p:sp>
      <p:sp>
        <p:nvSpPr>
          <p:cNvPr id="8" name="Footer Placeholder 7"/>
          <p:cNvSpPr>
            <a:spLocks noGrp="1"/>
          </p:cNvSpPr>
          <p:nvPr>
            <p:ph type="ftr" sz="quarter" idx="11"/>
          </p:nvPr>
        </p:nvSpPr>
        <p:spPr>
          <a:xfrm>
            <a:off x="3206839" y="6356350"/>
            <a:ext cx="5962919"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416427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94716" y="6381799"/>
            <a:ext cx="6001555" cy="365125"/>
          </a:xfrm>
        </p:spPr>
        <p:txBody>
          <a:bodyPr/>
          <a:lstStyle/>
          <a:p>
            <a:r>
              <a:rPr lang="en-US" sz="1600" dirty="0" smtClean="0"/>
              <a:t>VTU Presentation by P.C. Controllers Ltd - www.pccontrollers.net</a:t>
            </a:r>
            <a:endParaRPr lang="en-US" sz="1600" dirty="0"/>
          </a:p>
        </p:txBody>
      </p:sp>
      <p:pic>
        <p:nvPicPr>
          <p:cNvPr id="3" name="Picture 2" descr="talk free.png"/>
          <p:cNvPicPr>
            <a:picLocks noChangeAspect="1"/>
          </p:cNvPicPr>
          <p:nvPr/>
        </p:nvPicPr>
        <p:blipFill>
          <a:blip r:embed="rId2"/>
          <a:stretch>
            <a:fillRect/>
          </a:stretch>
        </p:blipFill>
        <p:spPr>
          <a:xfrm>
            <a:off x="6324600" y="4191000"/>
            <a:ext cx="2165350" cy="2165350"/>
          </a:xfrm>
          <a:prstGeom prst="rect">
            <a:avLst/>
          </a:prstGeom>
        </p:spPr>
      </p:pic>
      <p:pic>
        <p:nvPicPr>
          <p:cNvPr id="4" name="Picture 3" descr="How-It-Works-v05.png"/>
          <p:cNvPicPr>
            <a:picLocks noChangeAspect="1"/>
          </p:cNvPicPr>
          <p:nvPr/>
        </p:nvPicPr>
        <p:blipFill>
          <a:blip r:embed="rId3"/>
          <a:stretch>
            <a:fillRect/>
          </a:stretch>
        </p:blipFill>
        <p:spPr>
          <a:xfrm>
            <a:off x="450761" y="4343400"/>
            <a:ext cx="5683339" cy="2133600"/>
          </a:xfrm>
          <a:prstGeom prst="rect">
            <a:avLst/>
          </a:prstGeom>
        </p:spPr>
      </p:pic>
      <p:sp>
        <p:nvSpPr>
          <p:cNvPr id="5" name="TextBox 4"/>
          <p:cNvSpPr txBox="1"/>
          <p:nvPr/>
        </p:nvSpPr>
        <p:spPr>
          <a:xfrm>
            <a:off x="8576255" y="4256038"/>
            <a:ext cx="3435439" cy="2308324"/>
          </a:xfrm>
          <a:prstGeom prst="rect">
            <a:avLst/>
          </a:prstGeom>
          <a:noFill/>
        </p:spPr>
        <p:txBody>
          <a:bodyPr wrap="square" rtlCol="0">
            <a:spAutoFit/>
          </a:bodyPr>
          <a:lstStyle/>
          <a:p>
            <a:r>
              <a:rPr lang="en-US" sz="3600" b="1" dirty="0">
                <a:solidFill>
                  <a:srgbClr val="0070C0"/>
                </a:solidFill>
              </a:rPr>
              <a:t>Buy once, becomes yours forever and use for a lifetime</a:t>
            </a:r>
          </a:p>
        </p:txBody>
      </p:sp>
      <p:sp>
        <p:nvSpPr>
          <p:cNvPr id="6" name="TextBox 5"/>
          <p:cNvSpPr txBox="1"/>
          <p:nvPr/>
        </p:nvSpPr>
        <p:spPr>
          <a:xfrm>
            <a:off x="1752600" y="3657601"/>
            <a:ext cx="2971800" cy="646331"/>
          </a:xfrm>
          <a:prstGeom prst="rect">
            <a:avLst/>
          </a:prstGeom>
          <a:noFill/>
        </p:spPr>
        <p:txBody>
          <a:bodyPr wrap="square" rtlCol="0">
            <a:spAutoFit/>
          </a:bodyPr>
          <a:lstStyle/>
          <a:p>
            <a:r>
              <a:rPr lang="en-US" sz="3600" b="1" dirty="0">
                <a:solidFill>
                  <a:srgbClr val="FF0000"/>
                </a:solidFill>
              </a:rPr>
              <a:t>How it works</a:t>
            </a:r>
          </a:p>
        </p:txBody>
      </p:sp>
      <p:sp>
        <p:nvSpPr>
          <p:cNvPr id="7" name="TextBox 6"/>
          <p:cNvSpPr txBox="1"/>
          <p:nvPr/>
        </p:nvSpPr>
        <p:spPr>
          <a:xfrm>
            <a:off x="450761" y="1"/>
            <a:ext cx="11410681" cy="3600986"/>
          </a:xfrm>
          <a:prstGeom prst="rect">
            <a:avLst/>
          </a:prstGeom>
          <a:noFill/>
        </p:spPr>
        <p:txBody>
          <a:bodyPr wrap="square" rtlCol="0">
            <a:spAutoFit/>
          </a:bodyPr>
          <a:lstStyle/>
          <a:p>
            <a:r>
              <a:rPr lang="en-US" sz="3600" b="1" dirty="0"/>
              <a:t>Now you too can talk for </a:t>
            </a:r>
            <a:r>
              <a:rPr lang="en-US" sz="3600" b="1" dirty="0">
                <a:solidFill>
                  <a:srgbClr val="FF0000"/>
                </a:solidFill>
              </a:rPr>
              <a:t>FREE</a:t>
            </a:r>
            <a:r>
              <a:rPr lang="en-US" sz="3600" b="1" dirty="0"/>
              <a:t> and save up to </a:t>
            </a:r>
            <a:r>
              <a:rPr lang="en-US" sz="3600" b="1" dirty="0">
                <a:solidFill>
                  <a:srgbClr val="0070C0"/>
                </a:solidFill>
              </a:rPr>
              <a:t>N200,000</a:t>
            </a:r>
            <a:r>
              <a:rPr lang="en-US" sz="3600" b="1" dirty="0"/>
              <a:t> a year! just by calling the U.S and Canada phone numbers from Nigeria.</a:t>
            </a:r>
          </a:p>
          <a:p>
            <a:endParaRPr lang="en-US" sz="1200" b="1" dirty="0"/>
          </a:p>
          <a:p>
            <a:r>
              <a:rPr lang="en-US" sz="3600" dirty="0"/>
              <a:t>Simply make the Magic jack Plus Your Main or Backup Phone Line and enjoy unrestricted calls to all U.S and Canada phone numbers.</a:t>
            </a:r>
          </a:p>
        </p:txBody>
      </p:sp>
    </p:spTree>
    <p:extLst>
      <p:ext uri="{BB962C8B-B14F-4D97-AF65-F5344CB8AC3E}">
        <p14:creationId xmlns:p14="http://schemas.microsoft.com/office/powerpoint/2010/main" val="147468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1"/>
            <a:ext cx="11487955" cy="5816977"/>
          </a:xfrm>
          <a:prstGeom prst="rect">
            <a:avLst/>
          </a:prstGeom>
          <a:noFill/>
        </p:spPr>
        <p:txBody>
          <a:bodyPr wrap="square" rtlCol="0">
            <a:spAutoFit/>
          </a:bodyPr>
          <a:lstStyle/>
          <a:p>
            <a:pPr algn="ctr"/>
            <a:r>
              <a:rPr lang="en-US" sz="3600" b="1" dirty="0">
                <a:solidFill>
                  <a:srgbClr val="FF0000"/>
                </a:solidFill>
              </a:rPr>
              <a:t>PERFECT MONEY FUNDING MADE EASY!!!</a:t>
            </a:r>
          </a:p>
          <a:p>
            <a:r>
              <a:rPr lang="en-US" sz="3600" dirty="0"/>
              <a:t>Get your Perfect Money Account funded in a secured and trusted environment that makes your account safe.  We are amongst the most </a:t>
            </a:r>
            <a:r>
              <a:rPr lang="en-US" sz="3600" dirty="0" smtClean="0"/>
              <a:t>Trusted </a:t>
            </a:r>
            <a:r>
              <a:rPr lang="en-US" sz="3600" dirty="0"/>
              <a:t>and Tested E-currencies Exchangers in Nigeria since 2005 </a:t>
            </a:r>
          </a:p>
          <a:p>
            <a:endParaRPr lang="en-US" sz="1200" dirty="0"/>
          </a:p>
          <a:p>
            <a:r>
              <a:rPr lang="en-US" sz="3600" dirty="0"/>
              <a:t>YOU CAN MAKE LARGE PAYMENTS INTO OUR BANK ACCOUNT AND GO TO SLEEP KNOWING THAT WE WILL SURELY KEEP OUR PROMISE(S).  WE ARE BACKED BY </a:t>
            </a:r>
            <a:r>
              <a:rPr lang="en-US" sz="3600" b="1" dirty="0"/>
              <a:t>OVER 20 YEARS OF TESTED AND PROVEN BUSINESS INTEGRITY!!!".</a:t>
            </a:r>
          </a:p>
        </p:txBody>
      </p:sp>
      <p:sp>
        <p:nvSpPr>
          <p:cNvPr id="3" name="Footer Placeholder 2"/>
          <p:cNvSpPr>
            <a:spLocks noGrp="1"/>
          </p:cNvSpPr>
          <p:nvPr>
            <p:ph type="ftr" sz="quarter" idx="11"/>
          </p:nvPr>
        </p:nvSpPr>
        <p:spPr>
          <a:xfrm>
            <a:off x="2807595" y="6317713"/>
            <a:ext cx="6156101"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3476496796"/>
      </p:ext>
    </p:extLst>
  </p:cSld>
  <p:clrMapOvr>
    <a:masterClrMapping/>
  </p:clrMapOvr>
  <p:transition>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35627" y="6356350"/>
            <a:ext cx="5679583" cy="365125"/>
          </a:xfrm>
        </p:spPr>
        <p:txBody>
          <a:bodyPr/>
          <a:lstStyle/>
          <a:p>
            <a:r>
              <a:rPr lang="en-US" sz="1600" dirty="0" smtClean="0"/>
              <a:t>VTU Presentation by P.C. Controllers Ltd - www.pccontrollers.net</a:t>
            </a:r>
            <a:endParaRPr lang="en-US" sz="1600" dirty="0"/>
          </a:p>
        </p:txBody>
      </p:sp>
      <p:sp>
        <p:nvSpPr>
          <p:cNvPr id="3" name="TextBox 2"/>
          <p:cNvSpPr txBox="1"/>
          <p:nvPr/>
        </p:nvSpPr>
        <p:spPr>
          <a:xfrm>
            <a:off x="309093" y="0"/>
            <a:ext cx="11578107" cy="6063198"/>
          </a:xfrm>
          <a:prstGeom prst="rect">
            <a:avLst/>
          </a:prstGeom>
          <a:noFill/>
        </p:spPr>
        <p:txBody>
          <a:bodyPr wrap="square" rtlCol="0">
            <a:spAutoFit/>
          </a:bodyPr>
          <a:lstStyle/>
          <a:p>
            <a:r>
              <a:rPr lang="en-US" sz="2800" b="1" dirty="0"/>
              <a:t>Advantages of funding with us... </a:t>
            </a:r>
          </a:p>
          <a:p>
            <a:endParaRPr lang="en-US" sz="1200" dirty="0"/>
          </a:p>
          <a:p>
            <a:r>
              <a:rPr lang="en-US" sz="2800" dirty="0"/>
              <a:t>Without any worry and loss of sleep your payments are safe with us, before long you too will have a good </a:t>
            </a:r>
            <a:r>
              <a:rPr lang="en-US" sz="2800" b="1" dirty="0"/>
              <a:t>testimony and you will recommend us to your friends and associates:</a:t>
            </a:r>
          </a:p>
          <a:p>
            <a:endParaRPr lang="en-US" sz="1200" dirty="0"/>
          </a:p>
          <a:p>
            <a:pPr>
              <a:buFont typeface="Wingdings" pitchFamily="2" charset="2"/>
              <a:buChar char="v"/>
            </a:pPr>
            <a:r>
              <a:rPr lang="en-US" sz="2800" dirty="0"/>
              <a:t> Everyday availability of unquantifiable amount of Perfect Money.  Regular stock always available (guaranteed)</a:t>
            </a:r>
          </a:p>
          <a:p>
            <a:pPr>
              <a:buFont typeface="Wingdings" pitchFamily="2" charset="2"/>
              <a:buChar char="v"/>
            </a:pPr>
            <a:r>
              <a:rPr lang="en-US" sz="2800" dirty="0"/>
              <a:t> OVER 20 YEARS OF TESTED AND PROVEN BUSINESS INTEGRITY, YOU CAN MAKE LARGE PAYMENTS INTO OUR BANK ACCOUNT AND GO TO SLEEP</a:t>
            </a:r>
          </a:p>
          <a:p>
            <a:pPr>
              <a:buFont typeface="Wingdings" pitchFamily="2" charset="2"/>
              <a:buChar char="v"/>
            </a:pPr>
            <a:r>
              <a:rPr lang="en-US" sz="2800" dirty="0"/>
              <a:t> PHYSICALLY ACCESSIBLE OFFICE (in the heart of Lagos) with long working hours you can always come to make your orders</a:t>
            </a:r>
          </a:p>
          <a:p>
            <a:pPr>
              <a:buFont typeface="Wingdings" pitchFamily="2" charset="2"/>
              <a:buChar char="v"/>
            </a:pPr>
            <a:r>
              <a:rPr lang="en-US" sz="2800" dirty="0"/>
              <a:t> We have got the financial strength to back up your orders</a:t>
            </a:r>
          </a:p>
          <a:p>
            <a:pPr>
              <a:buFont typeface="Wingdings" pitchFamily="2" charset="2"/>
              <a:buChar char="v"/>
            </a:pPr>
            <a:r>
              <a:rPr lang="en-US" sz="2800" dirty="0"/>
              <a:t> We take your orders from Mondays to Saturdays</a:t>
            </a:r>
          </a:p>
          <a:p>
            <a:pPr>
              <a:buFont typeface="Wingdings" pitchFamily="2" charset="2"/>
              <a:buChar char="v"/>
            </a:pPr>
            <a:r>
              <a:rPr lang="en-US" sz="2800" dirty="0"/>
              <a:t> We surely deliver on our promise or get your money back</a:t>
            </a:r>
          </a:p>
        </p:txBody>
      </p:sp>
    </p:spTree>
    <p:extLst>
      <p:ext uri="{BB962C8B-B14F-4D97-AF65-F5344CB8AC3E}">
        <p14:creationId xmlns:p14="http://schemas.microsoft.com/office/powerpoint/2010/main" val="38619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1"/>
            <a:ext cx="6858000" cy="1200329"/>
          </a:xfrm>
          <a:prstGeom prst="rect">
            <a:avLst/>
          </a:prstGeom>
          <a:noFill/>
        </p:spPr>
        <p:txBody>
          <a:bodyPr wrap="square" rtlCol="0">
            <a:spAutoFit/>
          </a:bodyPr>
          <a:lstStyle/>
          <a:p>
            <a:r>
              <a:rPr lang="en-US" sz="3600" b="1" dirty="0">
                <a:solidFill>
                  <a:srgbClr val="FF0000"/>
                </a:solidFill>
              </a:rPr>
              <a:t>Reliable &amp; Affordable Web </a:t>
            </a:r>
            <a:r>
              <a:rPr lang="en-US" sz="3600" b="1" dirty="0" smtClean="0">
                <a:solidFill>
                  <a:srgbClr val="FF0000"/>
                </a:solidFill>
              </a:rPr>
              <a:t>Hosting Including Reseller </a:t>
            </a:r>
            <a:r>
              <a:rPr lang="en-US" sz="3600" b="1" dirty="0">
                <a:solidFill>
                  <a:srgbClr val="FF0000"/>
                </a:solidFill>
              </a:rPr>
              <a:t>H</a:t>
            </a:r>
            <a:r>
              <a:rPr lang="en-US" sz="3600" b="1" dirty="0" smtClean="0">
                <a:solidFill>
                  <a:srgbClr val="FF0000"/>
                </a:solidFill>
              </a:rPr>
              <a:t>osting Plans</a:t>
            </a:r>
            <a:endParaRPr lang="en-US" sz="3600" b="1" dirty="0">
              <a:solidFill>
                <a:srgbClr val="FF0000"/>
              </a:solidFill>
            </a:endParaRPr>
          </a:p>
        </p:txBody>
      </p:sp>
      <p:pic>
        <p:nvPicPr>
          <p:cNvPr id="3" name="Picture 2" descr="009_62.GIF"/>
          <p:cNvPicPr>
            <a:picLocks noChangeAspect="1"/>
          </p:cNvPicPr>
          <p:nvPr/>
        </p:nvPicPr>
        <p:blipFill>
          <a:blip r:embed="rId2"/>
          <a:stretch>
            <a:fillRect/>
          </a:stretch>
        </p:blipFill>
        <p:spPr>
          <a:xfrm>
            <a:off x="7860407" y="2319271"/>
            <a:ext cx="2094015" cy="2057400"/>
          </a:xfrm>
          <a:prstGeom prst="rect">
            <a:avLst/>
          </a:prstGeom>
        </p:spPr>
      </p:pic>
      <p:pic>
        <p:nvPicPr>
          <p:cNvPr id="4" name="Picture 3" descr="banner4_webhosting2.jpg"/>
          <p:cNvPicPr>
            <a:picLocks noChangeAspect="1"/>
          </p:cNvPicPr>
          <p:nvPr/>
        </p:nvPicPr>
        <p:blipFill>
          <a:blip r:embed="rId3"/>
          <a:stretch>
            <a:fillRect/>
          </a:stretch>
        </p:blipFill>
        <p:spPr>
          <a:xfrm>
            <a:off x="2374006" y="2166871"/>
            <a:ext cx="5341121" cy="2286000"/>
          </a:xfrm>
          <a:prstGeom prst="rect">
            <a:avLst/>
          </a:prstGeom>
        </p:spPr>
      </p:pic>
      <p:sp>
        <p:nvSpPr>
          <p:cNvPr id="5" name="Footer Placeholder 4"/>
          <p:cNvSpPr>
            <a:spLocks noGrp="1"/>
          </p:cNvSpPr>
          <p:nvPr>
            <p:ph type="ftr" sz="quarter" idx="11"/>
          </p:nvPr>
        </p:nvSpPr>
        <p:spPr>
          <a:xfrm>
            <a:off x="3039413" y="6356350"/>
            <a:ext cx="6053071"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766422492"/>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363" t="25485" r="12222" b="11487"/>
          <a:stretch/>
        </p:blipFill>
        <p:spPr>
          <a:xfrm>
            <a:off x="1124754" y="1882238"/>
            <a:ext cx="9942490" cy="4610637"/>
          </a:xfrm>
          <a:prstGeom prst="rect">
            <a:avLst/>
          </a:prstGeom>
        </p:spPr>
      </p:pic>
      <p:sp>
        <p:nvSpPr>
          <p:cNvPr id="3" name="Rectangle 2"/>
          <p:cNvSpPr/>
          <p:nvPr/>
        </p:nvSpPr>
        <p:spPr>
          <a:xfrm>
            <a:off x="0" y="37045"/>
            <a:ext cx="12191999" cy="1200329"/>
          </a:xfrm>
          <a:prstGeom prst="rect">
            <a:avLst/>
          </a:prstGeom>
        </p:spPr>
        <p:txBody>
          <a:bodyPr wrap="square">
            <a:spAutoFit/>
          </a:bodyPr>
          <a:lstStyle/>
          <a:p>
            <a:r>
              <a:rPr lang="en-US" sz="3600" b="1" dirty="0" smtClean="0"/>
              <a:t>Click on the service provider logo </a:t>
            </a:r>
            <a:r>
              <a:rPr lang="en-US" sz="3600" dirty="0" smtClean="0"/>
              <a:t>you want to top up its mobile phone number</a:t>
            </a:r>
            <a:endParaRPr lang="en-US" sz="3600" dirty="0"/>
          </a:p>
        </p:txBody>
      </p:sp>
      <p:sp>
        <p:nvSpPr>
          <p:cNvPr id="4" name="Footer Placeholder 3"/>
          <p:cNvSpPr>
            <a:spLocks noGrp="1"/>
          </p:cNvSpPr>
          <p:nvPr>
            <p:ph type="ftr" sz="quarter" idx="11"/>
          </p:nvPr>
        </p:nvSpPr>
        <p:spPr>
          <a:xfrm>
            <a:off x="2524259" y="6492875"/>
            <a:ext cx="5629140"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3594014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350840" cy="6617196"/>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Attend absolutely FREE FOREX TRAINING for 2 weeks or more without paying a dime provided you will open a FREE </a:t>
            </a:r>
            <a:r>
              <a:rPr lang="en-US" sz="3200" b="1" dirty="0" err="1">
                <a:solidFill>
                  <a:srgbClr val="FF0000"/>
                </a:solidFill>
                <a:latin typeface="Arial" pitchFamily="34" charset="0"/>
                <a:cs typeface="Arial" pitchFamily="34" charset="0"/>
              </a:rPr>
              <a:t>forex</a:t>
            </a:r>
            <a:r>
              <a:rPr lang="en-US" sz="3200" b="1" dirty="0">
                <a:solidFill>
                  <a:srgbClr val="FF0000"/>
                </a:solidFill>
                <a:latin typeface="Arial" pitchFamily="34" charset="0"/>
                <a:cs typeface="Arial" pitchFamily="34" charset="0"/>
              </a:rPr>
              <a:t> trading account and trade with us (which is not mandatory)</a:t>
            </a:r>
          </a:p>
          <a:p>
            <a:endParaRPr lang="en-US" sz="800" dirty="0"/>
          </a:p>
          <a:p>
            <a:r>
              <a:rPr lang="en-US" sz="3200" dirty="0"/>
              <a:t>Included in our absolutely FREE training classes are:</a:t>
            </a:r>
          </a:p>
          <a:p>
            <a:pPr>
              <a:buFont typeface="Arial" pitchFamily="34" charset="0"/>
              <a:buChar char="•"/>
            </a:pPr>
            <a:r>
              <a:rPr lang="en-US" sz="3200" dirty="0"/>
              <a:t> Money management</a:t>
            </a:r>
          </a:p>
          <a:p>
            <a:pPr>
              <a:buFont typeface="Arial" pitchFamily="34" charset="0"/>
              <a:buChar char="•"/>
            </a:pPr>
            <a:r>
              <a:rPr lang="en-US" sz="3200" dirty="0"/>
              <a:t> Introduction to </a:t>
            </a:r>
            <a:r>
              <a:rPr lang="en-US" sz="3200" dirty="0" err="1"/>
              <a:t>Forex</a:t>
            </a:r>
            <a:r>
              <a:rPr lang="en-US" sz="3200" dirty="0"/>
              <a:t>, commodities and trading </a:t>
            </a:r>
            <a:r>
              <a:rPr lang="en-US" sz="3200" dirty="0" err="1"/>
              <a:t>Forex</a:t>
            </a:r>
            <a:endParaRPr lang="en-US" sz="3200" dirty="0"/>
          </a:p>
          <a:p>
            <a:pPr>
              <a:buFont typeface="Arial" pitchFamily="34" charset="0"/>
              <a:buChar char="•"/>
            </a:pPr>
            <a:r>
              <a:rPr lang="en-US" sz="3200" dirty="0"/>
              <a:t> 100% welcome bonuses rewarded to traders should there be losses</a:t>
            </a:r>
          </a:p>
          <a:p>
            <a:pPr>
              <a:buFont typeface="Arial" pitchFamily="34" charset="0"/>
              <a:buChar char="•"/>
            </a:pPr>
            <a:r>
              <a:rPr lang="en-US" sz="3200" dirty="0"/>
              <a:t> Should there be a need for weekend class for the segment of people who have Jobs to attend to during working hours special weekends classes shall be organized</a:t>
            </a:r>
            <a:r>
              <a:rPr lang="en-US" sz="3200" dirty="0" smtClean="0"/>
              <a:t>.</a:t>
            </a:r>
          </a:p>
          <a:p>
            <a:r>
              <a:rPr lang="en-US" sz="3200" dirty="0" smtClean="0"/>
              <a:t>Open </a:t>
            </a:r>
            <a:r>
              <a:rPr lang="en-US" sz="3200" dirty="0"/>
              <a:t>a </a:t>
            </a:r>
            <a:r>
              <a:rPr lang="en-US" sz="3200" b="1" dirty="0" smtClean="0"/>
              <a:t>FREE </a:t>
            </a:r>
            <a:r>
              <a:rPr lang="en-US" sz="3200" b="1" dirty="0"/>
              <a:t>NO OBLIGATION online trading account</a:t>
            </a:r>
            <a:r>
              <a:rPr lang="en-US" sz="3200" dirty="0"/>
              <a:t> </a:t>
            </a:r>
            <a:r>
              <a:rPr lang="en-US" sz="3200" dirty="0" smtClean="0"/>
              <a:t>at </a:t>
            </a:r>
            <a:r>
              <a:rPr lang="en-US" sz="3200" dirty="0"/>
              <a:t>https://www.ironfx.com/en/register?utm_source=16008385&amp;utm_medium=ib_link&amp;utm_campaign=IB</a:t>
            </a:r>
          </a:p>
        </p:txBody>
      </p:sp>
      <p:sp>
        <p:nvSpPr>
          <p:cNvPr id="3" name="Footer Placeholder 2"/>
          <p:cNvSpPr>
            <a:spLocks noGrp="1"/>
          </p:cNvSpPr>
          <p:nvPr>
            <p:ph type="ftr" sz="quarter" idx="11"/>
          </p:nvPr>
        </p:nvSpPr>
        <p:spPr>
          <a:xfrm>
            <a:off x="3232597" y="6434633"/>
            <a:ext cx="6272012"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885687873"/>
      </p:ext>
    </p:extLst>
  </p:cSld>
  <p:clrMapOvr>
    <a:masterClrMapping/>
  </p:clrMapOvr>
  <p:transition>
    <p:wheel spokes="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96993" y="6356350"/>
            <a:ext cx="6014432"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584210" y="373488"/>
            <a:ext cx="11238595" cy="3970318"/>
          </a:xfrm>
          <a:prstGeom prst="rect">
            <a:avLst/>
          </a:prstGeom>
        </p:spPr>
        <p:txBody>
          <a:bodyPr wrap="square">
            <a:spAutoFit/>
          </a:bodyPr>
          <a:lstStyle/>
          <a:p>
            <a:r>
              <a:rPr lang="en-US" sz="3600" dirty="0" smtClean="0"/>
              <a:t>Trade on Binary Options and Make up to 81% profit within 1 hour.  You can trade on: Currencies, Stocks, Indices, Commodities </a:t>
            </a:r>
            <a:r>
              <a:rPr lang="en-US" sz="3600" dirty="0" err="1" smtClean="0"/>
              <a:t>etc</a:t>
            </a:r>
            <a:endParaRPr lang="en-US" sz="3600" dirty="0" smtClean="0"/>
          </a:p>
          <a:p>
            <a:r>
              <a:rPr lang="en-US" sz="3600" dirty="0" smtClean="0"/>
              <a:t>You pay No Commission, No Spread, No Fee to start</a:t>
            </a:r>
          </a:p>
          <a:p>
            <a:endParaRPr lang="en-US" sz="3600" dirty="0"/>
          </a:p>
          <a:p>
            <a:r>
              <a:rPr lang="en-US" sz="3600" dirty="0" smtClean="0"/>
              <a:t>Open </a:t>
            </a:r>
            <a:r>
              <a:rPr lang="en-US" sz="3600" dirty="0"/>
              <a:t>a </a:t>
            </a:r>
            <a:r>
              <a:rPr lang="en-US" sz="3600" b="1" dirty="0"/>
              <a:t>FREE NO OBLIGATION online trading account</a:t>
            </a:r>
            <a:r>
              <a:rPr lang="en-US" sz="3600" dirty="0"/>
              <a:t> at</a:t>
            </a:r>
            <a:endParaRPr lang="en-US" sz="3600" dirty="0" smtClean="0"/>
          </a:p>
          <a:p>
            <a:r>
              <a:rPr lang="en-US" sz="3600" dirty="0" smtClean="0"/>
              <a:t>http</a:t>
            </a:r>
            <a:r>
              <a:rPr lang="en-US" sz="3600" dirty="0"/>
              <a:t>://aff.azbinary.com/l.aspx?A=9229</a:t>
            </a:r>
          </a:p>
        </p:txBody>
      </p:sp>
    </p:spTree>
    <p:extLst>
      <p:ext uri="{BB962C8B-B14F-4D97-AF65-F5344CB8AC3E}">
        <p14:creationId xmlns:p14="http://schemas.microsoft.com/office/powerpoint/2010/main" val="2572195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833351" y="6356349"/>
            <a:ext cx="5951113" cy="365125"/>
          </a:xfrm>
        </p:spPr>
        <p:txBody>
          <a:bodyPr/>
          <a:lstStyle/>
          <a:p>
            <a:r>
              <a:rPr lang="en-US" sz="1600" dirty="0" smtClean="0"/>
              <a:t>VTU Presentation by P.C. Controllers Ltd - www.pccontrollers.net</a:t>
            </a:r>
            <a:endParaRPr lang="en-US" sz="1600" dirty="0"/>
          </a:p>
        </p:txBody>
      </p:sp>
      <p:pic>
        <p:nvPicPr>
          <p:cNvPr id="3" name="Picture 2"/>
          <p:cNvPicPr>
            <a:picLocks noChangeAspect="1"/>
          </p:cNvPicPr>
          <p:nvPr/>
        </p:nvPicPr>
        <p:blipFill>
          <a:blip r:embed="rId2"/>
          <a:stretch>
            <a:fillRect/>
          </a:stretch>
        </p:blipFill>
        <p:spPr>
          <a:xfrm>
            <a:off x="1624551" y="0"/>
            <a:ext cx="8560483" cy="1891271"/>
          </a:xfrm>
          <a:prstGeom prst="rect">
            <a:avLst/>
          </a:prstGeom>
        </p:spPr>
      </p:pic>
      <p:sp>
        <p:nvSpPr>
          <p:cNvPr id="4" name="Rectangle 3"/>
          <p:cNvSpPr/>
          <p:nvPr/>
        </p:nvSpPr>
        <p:spPr>
          <a:xfrm>
            <a:off x="294067" y="2138651"/>
            <a:ext cx="11603865" cy="3970318"/>
          </a:xfrm>
          <a:prstGeom prst="rect">
            <a:avLst/>
          </a:prstGeom>
        </p:spPr>
        <p:txBody>
          <a:bodyPr wrap="square">
            <a:spAutoFit/>
          </a:bodyPr>
          <a:lstStyle/>
          <a:p>
            <a:pPr algn="ctr"/>
            <a:r>
              <a:rPr lang="en-US" sz="3600" b="1" dirty="0" smtClean="0">
                <a:solidFill>
                  <a:srgbClr val="FF0000"/>
                </a:solidFill>
                <a:latin typeface="Arial" panose="020B0604020202020204" pitchFamily="34" charset="0"/>
              </a:rPr>
              <a:t>Here At Last ! </a:t>
            </a:r>
          </a:p>
          <a:p>
            <a:pPr algn="ctr"/>
            <a:r>
              <a:rPr lang="en-US" sz="3600" b="1" dirty="0" smtClean="0">
                <a:solidFill>
                  <a:srgbClr val="FF0000"/>
                </a:solidFill>
                <a:latin typeface="Arial" panose="020B0604020202020204" pitchFamily="34" charset="0"/>
              </a:rPr>
              <a:t>Your Passport To Financial Freedom</a:t>
            </a:r>
          </a:p>
          <a:p>
            <a:pPr algn="ctr"/>
            <a:r>
              <a:rPr lang="en-US" sz="3600" b="1" dirty="0" smtClean="0">
                <a:solidFill>
                  <a:srgbClr val="FF0000"/>
                </a:solidFill>
                <a:latin typeface="Arial" panose="020B0604020202020204" pitchFamily="34" charset="0"/>
              </a:rPr>
              <a:t>This New Discovery Helps You Start A Travel Agency, Buy Cheap Items At Wholesale Prices, Make Continuous Money And Enjoy 'Free' Holidays Within Weeks.  Guaranteed</a:t>
            </a:r>
            <a:endParaRPr lang="en-US" sz="3600" dirty="0" smtClean="0">
              <a:solidFill>
                <a:srgbClr val="000000"/>
              </a:solidFill>
              <a:latin typeface="Arial" panose="020B0604020202020204" pitchFamily="34" charset="0"/>
            </a:endParaRPr>
          </a:p>
          <a:p>
            <a:endParaRPr lang="en-US" sz="36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6120272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66404" y="6330593"/>
            <a:ext cx="5659192"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261871" y="279587"/>
            <a:ext cx="11668258" cy="5447645"/>
          </a:xfrm>
          <a:prstGeom prst="rect">
            <a:avLst/>
          </a:prstGeom>
        </p:spPr>
        <p:txBody>
          <a:bodyPr wrap="square">
            <a:spAutoFit/>
          </a:bodyPr>
          <a:lstStyle/>
          <a:p>
            <a:pPr lvl="0" algn="just"/>
            <a:r>
              <a:rPr lang="en-US" sz="3600" b="1" dirty="0">
                <a:solidFill>
                  <a:srgbClr val="FF0000"/>
                </a:solidFill>
                <a:latin typeface="Arial" panose="020B0604020202020204" pitchFamily="34" charset="0"/>
              </a:rPr>
              <a:t>Amazing Discovery... </a:t>
            </a:r>
          </a:p>
          <a:p>
            <a:pPr lvl="0" algn="just"/>
            <a:endParaRPr lang="en-US" sz="1200" b="1" dirty="0">
              <a:solidFill>
                <a:srgbClr val="FF0000"/>
              </a:solidFill>
              <a:latin typeface="Arial" panose="020B0604020202020204" pitchFamily="34" charset="0"/>
            </a:endParaRPr>
          </a:p>
          <a:p>
            <a:pPr lvl="0" algn="just"/>
            <a:r>
              <a:rPr lang="en-US" sz="3600" dirty="0">
                <a:solidFill>
                  <a:srgbClr val="000000"/>
                </a:solidFill>
                <a:latin typeface="Arial" panose="020B0604020202020204" pitchFamily="34" charset="0"/>
              </a:rPr>
              <a:t>Without working too hard, you will discover one of the greatest gold-mine on how to make easy money even while you sleep and enjoying your holidays.  You will discover:</a:t>
            </a:r>
          </a:p>
          <a:p>
            <a:pPr lvl="0" algn="just"/>
            <a:endParaRPr lang="en-US" sz="1200" dirty="0">
              <a:solidFill>
                <a:srgbClr val="000000"/>
              </a:solidFill>
              <a:latin typeface="Arial" panose="020B0604020202020204" pitchFamily="34" charset="0"/>
            </a:endParaRPr>
          </a:p>
          <a:p>
            <a:pPr marL="571500" lvl="0" indent="-571500" algn="just">
              <a:buFont typeface="Wingdings" panose="05000000000000000000" pitchFamily="2" charset="2"/>
              <a:buChar char="§"/>
            </a:pPr>
            <a:r>
              <a:rPr lang="en-US" sz="3600" dirty="0" smtClean="0">
                <a:solidFill>
                  <a:srgbClr val="FF0000"/>
                </a:solidFill>
                <a:latin typeface="Arial" panose="020B0604020202020204" pitchFamily="34" charset="0"/>
              </a:rPr>
              <a:t>How </a:t>
            </a:r>
            <a:r>
              <a:rPr lang="en-US" sz="3600" dirty="0">
                <a:solidFill>
                  <a:srgbClr val="FF0000"/>
                </a:solidFill>
                <a:latin typeface="Arial" panose="020B0604020202020204" pitchFamily="34" charset="0"/>
              </a:rPr>
              <a:t>you too can make $7,000 repeatedly within weeks</a:t>
            </a:r>
            <a:endParaRPr lang="en-US" sz="3600" dirty="0">
              <a:solidFill>
                <a:srgbClr val="000000"/>
              </a:solidFill>
              <a:latin typeface="Arial" panose="020B0604020202020204" pitchFamily="34" charset="0"/>
            </a:endParaRPr>
          </a:p>
          <a:p>
            <a:pPr marL="571500" lvl="0" indent="-571500">
              <a:buFont typeface="Wingdings" panose="05000000000000000000" pitchFamily="2" charset="2"/>
              <a:buChar char="§"/>
            </a:pPr>
            <a:r>
              <a:rPr lang="en-US" sz="3600" dirty="0">
                <a:solidFill>
                  <a:srgbClr val="FF0000"/>
                </a:solidFill>
                <a:latin typeface="Arial" panose="020B0604020202020204" pitchFamily="34" charset="0"/>
              </a:rPr>
              <a:t>How To Shop For Fast Moving Items And Pay At Wholesale Prices</a:t>
            </a:r>
            <a:r>
              <a:rPr lang="en-US" sz="3600" dirty="0" smtClean="0">
                <a:solidFill>
                  <a:srgbClr val="FF0000"/>
                </a:solidFill>
                <a:latin typeface="Arial" panose="020B0604020202020204" pitchFamily="34" charset="0"/>
              </a:rPr>
              <a:t>.</a:t>
            </a:r>
            <a:endParaRPr lang="en-US" sz="3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18894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879501" y="6448425"/>
            <a:ext cx="5800859"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326265" y="170041"/>
            <a:ext cx="11539469" cy="6186309"/>
          </a:xfrm>
          <a:prstGeom prst="rect">
            <a:avLst/>
          </a:prstGeom>
        </p:spPr>
        <p:txBody>
          <a:bodyPr wrap="square">
            <a:spAutoFit/>
          </a:bodyPr>
          <a:lstStyle/>
          <a:p>
            <a:pPr marL="571500" lvl="0" indent="-571500" algn="just">
              <a:buFont typeface="Wingdings" panose="05000000000000000000" pitchFamily="2" charset="2"/>
              <a:buChar char="§"/>
            </a:pPr>
            <a:r>
              <a:rPr lang="en-US" sz="3600" dirty="0">
                <a:solidFill>
                  <a:srgbClr val="FF0000"/>
                </a:solidFill>
                <a:latin typeface="Arial" panose="020B0604020202020204" pitchFamily="34" charset="0"/>
              </a:rPr>
              <a:t>How To Make EASY Money Every Week And Enjoy "Free" Holidays Today Starting From Scratch.  </a:t>
            </a:r>
            <a:r>
              <a:rPr lang="en-US" sz="3600" u="sng" dirty="0">
                <a:solidFill>
                  <a:srgbClr val="FF0000"/>
                </a:solidFill>
                <a:latin typeface="Arial" panose="020B0604020202020204" pitchFamily="34" charset="0"/>
              </a:rPr>
              <a:t>Know this secret and be financially free.</a:t>
            </a:r>
            <a:endParaRPr lang="en-US" sz="3600" u="sng" dirty="0">
              <a:solidFill>
                <a:srgbClr val="000000"/>
              </a:solidFill>
              <a:latin typeface="Arial" panose="020B0604020202020204" pitchFamily="34" charset="0"/>
            </a:endParaRPr>
          </a:p>
          <a:p>
            <a:pPr marL="571500" lvl="0" indent="-571500" algn="just">
              <a:buFont typeface="Wingdings" panose="05000000000000000000" pitchFamily="2" charset="2"/>
              <a:buChar char="§"/>
            </a:pPr>
            <a:r>
              <a:rPr lang="en-US" sz="3600" dirty="0">
                <a:solidFill>
                  <a:srgbClr val="FF0000"/>
                </a:solidFill>
                <a:latin typeface="Arial" panose="020B0604020202020204" pitchFamily="34" charset="0"/>
              </a:rPr>
              <a:t>A Startling Fact About How To Make Money Every Week And Pay Next To Nothing To Enjoy "Free" Holidays in 5 Star Hotels Anywhere In The World</a:t>
            </a:r>
            <a:r>
              <a:rPr lang="en-US" sz="3600" dirty="0" smtClean="0">
                <a:solidFill>
                  <a:srgbClr val="FF0000"/>
                </a:solidFill>
                <a:latin typeface="Arial" panose="020B0604020202020204" pitchFamily="34" charset="0"/>
              </a:rPr>
              <a:t>.</a:t>
            </a:r>
          </a:p>
          <a:p>
            <a:pPr marL="571500" lvl="0" indent="-571500" algn="just">
              <a:buFont typeface="Wingdings" panose="05000000000000000000" pitchFamily="2" charset="2"/>
              <a:buChar char="§"/>
            </a:pPr>
            <a:r>
              <a:rPr lang="en-US" sz="3600" dirty="0" smtClean="0">
                <a:solidFill>
                  <a:srgbClr val="FF0000"/>
                </a:solidFill>
                <a:latin typeface="Arial" panose="020B0604020202020204" pitchFamily="34" charset="0"/>
              </a:rPr>
              <a:t>Proven </a:t>
            </a:r>
            <a:r>
              <a:rPr lang="en-US" sz="3600" dirty="0">
                <a:solidFill>
                  <a:srgbClr val="FF0000"/>
                </a:solidFill>
                <a:latin typeface="Arial" panose="020B0604020202020204" pitchFamily="34" charset="0"/>
              </a:rPr>
              <a:t>Verifiable Facts And Unsolicited Testimonials From People Around The World That Are Already Making Monies Via This Program.  Perhaps This May Be The Secret Of Your </a:t>
            </a:r>
            <a:r>
              <a:rPr lang="en-US" sz="3600" dirty="0" err="1">
                <a:solidFill>
                  <a:srgbClr val="FF0000"/>
                </a:solidFill>
                <a:latin typeface="Arial" panose="020B0604020202020204" pitchFamily="34" charset="0"/>
              </a:rPr>
              <a:t>Neighbours</a:t>
            </a:r>
            <a:r>
              <a:rPr lang="en-US" sz="3600" dirty="0">
                <a:solidFill>
                  <a:srgbClr val="FF0000"/>
                </a:solidFill>
                <a:latin typeface="Arial" panose="020B0604020202020204" pitchFamily="34" charset="0"/>
              </a:rPr>
              <a:t> Wealth And The Answers To Your Long Time Prayer</a:t>
            </a:r>
            <a:r>
              <a:rPr lang="en-US" sz="3600" dirty="0" smtClean="0">
                <a:solidFill>
                  <a:srgbClr val="FF0000"/>
                </a:solidFill>
                <a:latin typeface="Arial" panose="020B0604020202020204" pitchFamily="34" charset="0"/>
              </a:rPr>
              <a:t>.</a:t>
            </a:r>
            <a:endParaRPr lang="en-US" sz="3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731285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32597" y="6356350"/>
            <a:ext cx="6194738"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506569" y="0"/>
            <a:ext cx="11178862" cy="6370975"/>
          </a:xfrm>
          <a:prstGeom prst="rect">
            <a:avLst/>
          </a:prstGeom>
        </p:spPr>
        <p:txBody>
          <a:bodyPr wrap="square">
            <a:spAutoFit/>
          </a:bodyPr>
          <a:lstStyle/>
          <a:p>
            <a:pPr marL="571500" lvl="0" indent="-571500" algn="just">
              <a:buFont typeface="Wingdings" panose="05000000000000000000" pitchFamily="2" charset="2"/>
              <a:buChar char="§"/>
            </a:pPr>
            <a:r>
              <a:rPr lang="en-US" sz="3600" dirty="0">
                <a:solidFill>
                  <a:srgbClr val="FF0000"/>
                </a:solidFill>
                <a:latin typeface="Arial" panose="020B0604020202020204" pitchFamily="34" charset="0"/>
              </a:rPr>
              <a:t>A Step By Step Guide On How YOU TOO Can Make Easy Money Right Here In Nigeria Including A FREE eBook On How To Get Started</a:t>
            </a:r>
            <a:endParaRPr lang="en-US" sz="3600" dirty="0">
              <a:solidFill>
                <a:srgbClr val="000000"/>
              </a:solidFill>
              <a:latin typeface="Arial" panose="020B0604020202020204" pitchFamily="34" charset="0"/>
            </a:endParaRPr>
          </a:p>
          <a:p>
            <a:pPr marL="571500" lvl="0" indent="-571500" algn="just">
              <a:buFont typeface="Wingdings" panose="05000000000000000000" pitchFamily="2" charset="2"/>
              <a:buChar char="§"/>
            </a:pPr>
            <a:r>
              <a:rPr lang="en-US" sz="3600" dirty="0">
                <a:solidFill>
                  <a:srgbClr val="FF0000"/>
                </a:solidFill>
                <a:latin typeface="Arial" panose="020B0604020202020204" pitchFamily="34" charset="0"/>
              </a:rPr>
              <a:t>Have access to tons of money making </a:t>
            </a:r>
            <a:r>
              <a:rPr lang="en-US" sz="3600" dirty="0" err="1">
                <a:solidFill>
                  <a:srgbClr val="FF0000"/>
                </a:solidFill>
                <a:latin typeface="Arial" panose="020B0604020202020204" pitchFamily="34" charset="0"/>
              </a:rPr>
              <a:t>ebooks</a:t>
            </a:r>
            <a:r>
              <a:rPr lang="en-US" sz="3600" dirty="0">
                <a:solidFill>
                  <a:srgbClr val="FF0000"/>
                </a:solidFill>
                <a:latin typeface="Arial" panose="020B0604020202020204" pitchFamily="34" charset="0"/>
              </a:rPr>
              <a:t>/tools with 100% resale right that you can sell and make money</a:t>
            </a:r>
            <a:endParaRPr lang="en-US" sz="3600" dirty="0">
              <a:solidFill>
                <a:srgbClr val="000000"/>
              </a:solidFill>
              <a:latin typeface="Arial" panose="020B0604020202020204" pitchFamily="34" charset="0"/>
            </a:endParaRPr>
          </a:p>
          <a:p>
            <a:pPr marL="571500" lvl="0" indent="-571500" algn="just">
              <a:buFont typeface="Wingdings" panose="05000000000000000000" pitchFamily="2" charset="2"/>
              <a:buChar char="§"/>
            </a:pPr>
            <a:r>
              <a:rPr lang="en-US" sz="3600" dirty="0">
                <a:solidFill>
                  <a:srgbClr val="FF0000"/>
                </a:solidFill>
                <a:latin typeface="Arial" panose="020B0604020202020204" pitchFamily="34" charset="0"/>
              </a:rPr>
              <a:t>Get a </a:t>
            </a:r>
            <a:r>
              <a:rPr lang="en-US" sz="3600" dirty="0" err="1">
                <a:solidFill>
                  <a:srgbClr val="FF0000"/>
                </a:solidFill>
                <a:latin typeface="Arial" panose="020B0604020202020204" pitchFamily="34" charset="0"/>
              </a:rPr>
              <a:t>customised</a:t>
            </a:r>
            <a:r>
              <a:rPr lang="en-US" sz="3600" dirty="0">
                <a:solidFill>
                  <a:srgbClr val="FF0000"/>
                </a:solidFill>
                <a:latin typeface="Arial" panose="020B0604020202020204" pitchFamily="34" charset="0"/>
              </a:rPr>
              <a:t> Visa Card</a:t>
            </a:r>
            <a:endParaRPr lang="en-US" sz="3600" dirty="0">
              <a:solidFill>
                <a:srgbClr val="000000"/>
              </a:solidFill>
              <a:latin typeface="Arial" panose="020B0604020202020204" pitchFamily="34" charset="0"/>
            </a:endParaRPr>
          </a:p>
          <a:p>
            <a:pPr marL="571500" lvl="0" indent="-571500" algn="just">
              <a:buFont typeface="Wingdings" panose="05000000000000000000" pitchFamily="2" charset="2"/>
              <a:buChar char="§"/>
            </a:pPr>
            <a:r>
              <a:rPr lang="en-US" sz="3600" dirty="0">
                <a:solidFill>
                  <a:srgbClr val="000000"/>
                </a:solidFill>
                <a:latin typeface="Arial" panose="020B0604020202020204" pitchFamily="34" charset="0"/>
              </a:rPr>
              <a:t>And much more..</a:t>
            </a:r>
          </a:p>
          <a:p>
            <a:pPr lvl="0" algn="just"/>
            <a:endParaRPr lang="en-US" sz="1200" dirty="0">
              <a:solidFill>
                <a:srgbClr val="000000"/>
              </a:solidFill>
              <a:latin typeface="Arial" panose="020B0604020202020204" pitchFamily="34" charset="0"/>
            </a:endParaRPr>
          </a:p>
          <a:p>
            <a:pPr lvl="0"/>
            <a:r>
              <a:rPr lang="en-US" sz="3600" b="1" dirty="0">
                <a:solidFill>
                  <a:prstClr val="black"/>
                </a:solidFill>
              </a:rPr>
              <a:t>Make an Appointment to attend our FREE 1 hour Seminar at</a:t>
            </a:r>
            <a:endParaRPr lang="en-US" sz="3600" dirty="0">
              <a:solidFill>
                <a:prstClr val="black"/>
              </a:solidFill>
            </a:endParaRPr>
          </a:p>
          <a:p>
            <a:pPr lvl="0"/>
            <a:r>
              <a:rPr lang="en-US" sz="3600" dirty="0">
                <a:solidFill>
                  <a:srgbClr val="000000"/>
                </a:solidFill>
                <a:latin typeface="Arial" panose="020B0604020202020204" pitchFamily="34" charset="0"/>
              </a:rPr>
              <a:t>http://www.pccontrollers.net/free_training/index.php</a:t>
            </a:r>
          </a:p>
        </p:txBody>
      </p:sp>
    </p:spTree>
    <p:extLst>
      <p:ext uri="{BB962C8B-B14F-4D97-AF65-F5344CB8AC3E}">
        <p14:creationId xmlns:p14="http://schemas.microsoft.com/office/powerpoint/2010/main" val="24686229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9566" y="6356350"/>
            <a:ext cx="6040192" cy="365125"/>
          </a:xfrm>
        </p:spPr>
        <p:txBody>
          <a:bodyPr/>
          <a:lstStyle/>
          <a:p>
            <a:r>
              <a:rPr lang="en-US" sz="1600" dirty="0" smtClean="0"/>
              <a:t>VTU Presentation by P.C. Controllers Ltd - www.pccontrollers.net</a:t>
            </a:r>
            <a:endParaRPr lang="en-US" sz="1600" dirty="0"/>
          </a:p>
        </p:txBody>
      </p:sp>
      <p:pic>
        <p:nvPicPr>
          <p:cNvPr id="3" name="Picture 2"/>
          <p:cNvPicPr>
            <a:picLocks noChangeAspect="1"/>
          </p:cNvPicPr>
          <p:nvPr/>
        </p:nvPicPr>
        <p:blipFill>
          <a:blip r:embed="rId2"/>
          <a:stretch>
            <a:fillRect/>
          </a:stretch>
        </p:blipFill>
        <p:spPr>
          <a:xfrm>
            <a:off x="4329965" y="0"/>
            <a:ext cx="2373393" cy="1661375"/>
          </a:xfrm>
          <a:prstGeom prst="rect">
            <a:avLst/>
          </a:prstGeom>
        </p:spPr>
      </p:pic>
      <p:sp>
        <p:nvSpPr>
          <p:cNvPr id="4" name="Rectangle 3"/>
          <p:cNvSpPr/>
          <p:nvPr/>
        </p:nvSpPr>
        <p:spPr>
          <a:xfrm>
            <a:off x="244699" y="1720840"/>
            <a:ext cx="11694016" cy="3016210"/>
          </a:xfrm>
          <a:prstGeom prst="rect">
            <a:avLst/>
          </a:prstGeom>
        </p:spPr>
        <p:txBody>
          <a:bodyPr wrap="square">
            <a:spAutoFit/>
          </a:bodyPr>
          <a:lstStyle/>
          <a:p>
            <a:pPr algn="ctr"/>
            <a:r>
              <a:rPr lang="en-US" sz="3600" b="1" dirty="0">
                <a:solidFill>
                  <a:srgbClr val="FF0000"/>
                </a:solidFill>
                <a:latin typeface="Arial" panose="020B0604020202020204" pitchFamily="34" charset="0"/>
              </a:rPr>
              <a:t>Great New Discovery Helps You Make Money Every 'Green Monday' And Enjoy 'Free' Holidays Within 30 Days.  </a:t>
            </a:r>
            <a:r>
              <a:rPr lang="en-US" sz="3600" b="1" dirty="0" smtClean="0">
                <a:solidFill>
                  <a:srgbClr val="FF0000"/>
                </a:solidFill>
                <a:latin typeface="Arial" panose="020B0604020202020204" pitchFamily="34" charset="0"/>
              </a:rPr>
              <a:t>Guaranteed</a:t>
            </a:r>
          </a:p>
          <a:p>
            <a:endParaRPr lang="en-US" sz="3600" b="1" dirty="0" smtClean="0">
              <a:latin typeface="Arial" panose="020B0604020202020204" pitchFamily="34" charset="0"/>
            </a:endParaRPr>
          </a:p>
          <a:p>
            <a:r>
              <a:rPr lang="en-US" sz="3600" b="1" dirty="0" smtClean="0">
                <a:latin typeface="Arial" panose="020B0604020202020204" pitchFamily="34" charset="0"/>
              </a:rPr>
              <a:t>http</a:t>
            </a:r>
            <a:r>
              <a:rPr lang="en-US" sz="3600" b="1" dirty="0">
                <a:latin typeface="Arial" panose="020B0604020202020204" pitchFamily="34" charset="0"/>
              </a:rPr>
              <a:t>://avenuestowealth.com/pccontrollers</a:t>
            </a:r>
          </a:p>
          <a:p>
            <a:pPr algn="ctr"/>
            <a:endParaRPr lang="en-US" sz="1000" dirty="0">
              <a:solidFill>
                <a:srgbClr val="FFFFFF"/>
              </a:solidFill>
              <a:latin typeface="Arial" panose="020B0604020202020204" pitchFamily="34" charset="0"/>
            </a:endParaRPr>
          </a:p>
        </p:txBody>
      </p:sp>
    </p:spTree>
    <p:extLst>
      <p:ext uri="{BB962C8B-B14F-4D97-AF65-F5344CB8AC3E}">
        <p14:creationId xmlns:p14="http://schemas.microsoft.com/office/powerpoint/2010/main" val="2612121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34744" y="6343472"/>
            <a:ext cx="5731098" cy="365125"/>
          </a:xfrm>
        </p:spPr>
        <p:txBody>
          <a:bodyPr/>
          <a:lstStyle/>
          <a:p>
            <a:r>
              <a:rPr lang="en-US" sz="1600" dirty="0" smtClean="0"/>
              <a:t>VTU Presentation by P.C. Controllers Ltd - www.pccontrollers.net</a:t>
            </a:r>
            <a:endParaRPr lang="en-US" sz="1600" dirty="0"/>
          </a:p>
        </p:txBody>
      </p:sp>
      <p:pic>
        <p:nvPicPr>
          <p:cNvPr id="3" name="Picture 2"/>
          <p:cNvPicPr>
            <a:picLocks noChangeAspect="1"/>
          </p:cNvPicPr>
          <p:nvPr/>
        </p:nvPicPr>
        <p:blipFill>
          <a:blip r:embed="rId2"/>
          <a:stretch>
            <a:fillRect/>
          </a:stretch>
        </p:blipFill>
        <p:spPr>
          <a:xfrm>
            <a:off x="270457" y="-90152"/>
            <a:ext cx="11333408" cy="3855696"/>
          </a:xfrm>
          <a:prstGeom prst="rect">
            <a:avLst/>
          </a:prstGeom>
        </p:spPr>
      </p:pic>
      <p:sp>
        <p:nvSpPr>
          <p:cNvPr id="5" name="Rectangle 4"/>
          <p:cNvSpPr/>
          <p:nvPr/>
        </p:nvSpPr>
        <p:spPr>
          <a:xfrm>
            <a:off x="0" y="3977722"/>
            <a:ext cx="12200586" cy="1754326"/>
          </a:xfrm>
          <a:prstGeom prst="rect">
            <a:avLst/>
          </a:prstGeom>
        </p:spPr>
        <p:txBody>
          <a:bodyPr wrap="square">
            <a:spAutoFit/>
          </a:bodyPr>
          <a:lstStyle/>
          <a:p>
            <a:r>
              <a:rPr lang="en-US" sz="3600" b="1" dirty="0">
                <a:solidFill>
                  <a:srgbClr val="0000FF"/>
                </a:solidFill>
                <a:latin typeface="Arial" panose="020B0604020202020204" pitchFamily="34" charset="0"/>
              </a:rPr>
              <a:t>This product is not just another supplement, it is curative and the effects can be seen in under 24 hours.</a:t>
            </a:r>
            <a:r>
              <a:rPr lang="en-US" sz="3600" b="1" dirty="0">
                <a:solidFill>
                  <a:srgbClr val="FF0000"/>
                </a:solidFill>
                <a:latin typeface="Arial" panose="020B0604020202020204" pitchFamily="34" charset="0"/>
              </a:rPr>
              <a:t> Try it and see for yourself.   </a:t>
            </a:r>
            <a:r>
              <a:rPr lang="en-US" sz="3600" b="1" dirty="0">
                <a:solidFill>
                  <a:srgbClr val="FF0000"/>
                </a:solidFill>
                <a:highlight>
                  <a:srgbClr val="FFFF00"/>
                </a:highlight>
                <a:latin typeface="Arial" panose="020B0604020202020204" pitchFamily="34" charset="0"/>
              </a:rPr>
              <a:t>It's Natures Pure Miracle</a:t>
            </a:r>
            <a:r>
              <a:rPr lang="en-US" sz="3600" b="1" dirty="0" smtClean="0">
                <a:solidFill>
                  <a:srgbClr val="FF0000"/>
                </a:solidFill>
                <a:highlight>
                  <a:srgbClr val="FFFF00"/>
                </a:highlight>
                <a:latin typeface="Arial" panose="020B0604020202020204" pitchFamily="34" charset="0"/>
              </a:rPr>
              <a:t>!</a:t>
            </a:r>
          </a:p>
        </p:txBody>
      </p:sp>
    </p:spTree>
    <p:extLst>
      <p:ext uri="{BB962C8B-B14F-4D97-AF65-F5344CB8AC3E}">
        <p14:creationId xmlns:p14="http://schemas.microsoft.com/office/powerpoint/2010/main" val="16556629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53176" y="6343471"/>
            <a:ext cx="5885645"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480811" y="0"/>
            <a:ext cx="11230377" cy="5816977"/>
          </a:xfrm>
          <a:prstGeom prst="rect">
            <a:avLst/>
          </a:prstGeom>
        </p:spPr>
        <p:txBody>
          <a:bodyPr wrap="square">
            <a:spAutoFit/>
          </a:bodyPr>
          <a:lstStyle/>
          <a:p>
            <a:r>
              <a:rPr lang="en-US" sz="3600" b="1" dirty="0">
                <a:solidFill>
                  <a:srgbClr val="FF0000"/>
                </a:solidFill>
              </a:rPr>
              <a:t>This amazing curative Herbal Wonder helps sufferers of</a:t>
            </a:r>
            <a:r>
              <a:rPr lang="en-US" sz="3600" b="1" dirty="0" smtClean="0">
                <a:solidFill>
                  <a:srgbClr val="FF0000"/>
                </a:solidFill>
              </a:rPr>
              <a:t>:</a:t>
            </a:r>
          </a:p>
          <a:p>
            <a:endParaRPr lang="en-US" sz="1200" dirty="0"/>
          </a:p>
          <a:p>
            <a:pPr marL="571500" indent="-571500">
              <a:buFont typeface="Wingdings" panose="05000000000000000000" pitchFamily="2" charset="2"/>
              <a:buChar char="ü"/>
            </a:pPr>
            <a:r>
              <a:rPr lang="en-US" sz="3600" dirty="0"/>
              <a:t> Diabetes</a:t>
            </a:r>
          </a:p>
          <a:p>
            <a:pPr marL="571500" indent="-571500">
              <a:buFont typeface="Wingdings" panose="05000000000000000000" pitchFamily="2" charset="2"/>
              <a:buChar char="ü"/>
            </a:pPr>
            <a:r>
              <a:rPr lang="en-US" sz="3600" dirty="0"/>
              <a:t> Weak Erection</a:t>
            </a:r>
          </a:p>
          <a:p>
            <a:pPr marL="571500" indent="-571500">
              <a:buFont typeface="Wingdings" panose="05000000000000000000" pitchFamily="2" charset="2"/>
              <a:buChar char="ü"/>
            </a:pPr>
            <a:r>
              <a:rPr lang="en-US" sz="3600" dirty="0"/>
              <a:t> Typhoid and Malaria</a:t>
            </a:r>
          </a:p>
          <a:p>
            <a:pPr marL="571500" indent="-571500">
              <a:buFont typeface="Wingdings" panose="05000000000000000000" pitchFamily="2" charset="2"/>
              <a:buChar char="ü"/>
            </a:pPr>
            <a:r>
              <a:rPr lang="en-US" sz="3600" dirty="0"/>
              <a:t> Vaginal Discharge</a:t>
            </a:r>
          </a:p>
          <a:p>
            <a:pPr marL="571500" indent="-571500">
              <a:buFont typeface="Wingdings" panose="05000000000000000000" pitchFamily="2" charset="2"/>
              <a:buChar char="ü"/>
            </a:pPr>
            <a:r>
              <a:rPr lang="en-US" sz="3600" dirty="0"/>
              <a:t> Menstruation anomalies</a:t>
            </a:r>
          </a:p>
          <a:p>
            <a:pPr marL="571500" indent="-571500">
              <a:buFont typeface="Wingdings" panose="05000000000000000000" pitchFamily="2" charset="2"/>
              <a:buChar char="ü"/>
            </a:pPr>
            <a:r>
              <a:rPr lang="en-US" sz="3600" dirty="0"/>
              <a:t> High Blood Pressure</a:t>
            </a:r>
          </a:p>
          <a:p>
            <a:pPr marL="571500" indent="-571500">
              <a:buFont typeface="Wingdings" panose="05000000000000000000" pitchFamily="2" charset="2"/>
              <a:buChar char="ü"/>
            </a:pPr>
            <a:r>
              <a:rPr lang="en-US" sz="3600" dirty="0"/>
              <a:t> Waist, Back and </a:t>
            </a:r>
            <a:r>
              <a:rPr lang="en-US" sz="3600" dirty="0" smtClean="0"/>
              <a:t>Joint</a:t>
            </a:r>
          </a:p>
          <a:p>
            <a:pPr marL="571500" lvl="0" indent="-571500">
              <a:buFont typeface="Wingdings" panose="05000000000000000000" pitchFamily="2" charset="2"/>
              <a:buChar char="ü"/>
            </a:pPr>
            <a:r>
              <a:rPr lang="en-US" sz="3600" dirty="0">
                <a:solidFill>
                  <a:prstClr val="black"/>
                </a:solidFill>
              </a:rPr>
              <a:t> </a:t>
            </a:r>
            <a:r>
              <a:rPr lang="en-US" sz="3600" dirty="0" smtClean="0">
                <a:solidFill>
                  <a:prstClr val="black"/>
                </a:solidFill>
              </a:rPr>
              <a:t>Pains</a:t>
            </a:r>
          </a:p>
          <a:p>
            <a:pPr marL="571500" indent="-571500">
              <a:buFont typeface="Wingdings" panose="05000000000000000000" pitchFamily="2" charset="2"/>
              <a:buChar char="ü"/>
            </a:pPr>
            <a:r>
              <a:rPr lang="en-US" sz="3600" dirty="0" smtClean="0">
                <a:solidFill>
                  <a:prstClr val="black"/>
                </a:solidFill>
              </a:rPr>
              <a:t> Fibroid</a:t>
            </a:r>
            <a:endParaRPr lang="en-US" sz="3600" dirty="0">
              <a:solidFill>
                <a:prstClr val="black"/>
              </a:solidFill>
            </a:endParaRPr>
          </a:p>
        </p:txBody>
      </p:sp>
    </p:spTree>
    <p:extLst>
      <p:ext uri="{BB962C8B-B14F-4D97-AF65-F5344CB8AC3E}">
        <p14:creationId xmlns:p14="http://schemas.microsoft.com/office/powerpoint/2010/main" val="26209171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962141" y="6409788"/>
            <a:ext cx="5872766" cy="365125"/>
          </a:xfrm>
        </p:spPr>
        <p:txBody>
          <a:bodyPr/>
          <a:lstStyle/>
          <a:p>
            <a:r>
              <a:rPr lang="en-US" sz="1600" dirty="0" smtClean="0"/>
              <a:t>VTU Presentation by P.C. Controllers Ltd - www.pccontrollers.net</a:t>
            </a:r>
            <a:endParaRPr lang="en-US" sz="1600" dirty="0"/>
          </a:p>
        </p:txBody>
      </p:sp>
      <p:sp>
        <p:nvSpPr>
          <p:cNvPr id="3" name="Rectangle 2"/>
          <p:cNvSpPr/>
          <p:nvPr/>
        </p:nvSpPr>
        <p:spPr>
          <a:xfrm>
            <a:off x="386367" y="95278"/>
            <a:ext cx="11702602" cy="6170920"/>
          </a:xfrm>
          <a:prstGeom prst="rect">
            <a:avLst/>
          </a:prstGeom>
        </p:spPr>
        <p:txBody>
          <a:bodyPr wrap="square">
            <a:spAutoFit/>
          </a:bodyPr>
          <a:lstStyle/>
          <a:p>
            <a:r>
              <a:rPr lang="en-US" sz="3600" b="1" dirty="0">
                <a:solidFill>
                  <a:srgbClr val="FF0000"/>
                </a:solidFill>
              </a:rPr>
              <a:t>This amazing curative Herbal Wonder helps sufferers of:</a:t>
            </a:r>
          </a:p>
          <a:p>
            <a:pPr lvl="0"/>
            <a:endParaRPr lang="en-US" sz="1100" dirty="0" smtClean="0">
              <a:solidFill>
                <a:prstClr val="black"/>
              </a:solidFill>
            </a:endParaRPr>
          </a:p>
          <a:p>
            <a:pPr marL="571500" lvl="0" indent="-571500">
              <a:buFont typeface="Wingdings" panose="05000000000000000000" pitchFamily="2" charset="2"/>
              <a:buChar char="ü"/>
            </a:pPr>
            <a:r>
              <a:rPr lang="en-US" sz="3600" dirty="0" smtClean="0">
                <a:solidFill>
                  <a:prstClr val="black"/>
                </a:solidFill>
              </a:rPr>
              <a:t> Infertility </a:t>
            </a:r>
            <a:r>
              <a:rPr lang="en-US" sz="3600" dirty="0">
                <a:solidFill>
                  <a:prstClr val="black"/>
                </a:solidFill>
              </a:rPr>
              <a:t>(Male and Female)</a:t>
            </a:r>
          </a:p>
          <a:p>
            <a:pPr marL="571500" lvl="0" indent="-571500">
              <a:buFont typeface="Wingdings" panose="05000000000000000000" pitchFamily="2" charset="2"/>
              <a:buChar char="ü"/>
            </a:pPr>
            <a:r>
              <a:rPr lang="en-US" sz="3600" dirty="0">
                <a:solidFill>
                  <a:prstClr val="black"/>
                </a:solidFill>
              </a:rPr>
              <a:t> Gonorrhea/Staphylococcus</a:t>
            </a:r>
          </a:p>
          <a:p>
            <a:pPr marL="571500" lvl="0" indent="-571500">
              <a:buFont typeface="Wingdings" panose="05000000000000000000" pitchFamily="2" charset="2"/>
              <a:buChar char="ü"/>
            </a:pPr>
            <a:r>
              <a:rPr lang="en-US" sz="3600" dirty="0">
                <a:solidFill>
                  <a:prstClr val="black"/>
                </a:solidFill>
              </a:rPr>
              <a:t> Syphilis</a:t>
            </a:r>
          </a:p>
          <a:p>
            <a:pPr marL="571500" lvl="0" indent="-571500">
              <a:buFont typeface="Wingdings" panose="05000000000000000000" pitchFamily="2" charset="2"/>
              <a:buChar char="ü"/>
            </a:pPr>
            <a:r>
              <a:rPr lang="en-US" sz="3600" dirty="0">
                <a:solidFill>
                  <a:prstClr val="black"/>
                </a:solidFill>
              </a:rPr>
              <a:t> Pile</a:t>
            </a:r>
          </a:p>
          <a:p>
            <a:pPr marL="571500" lvl="0" indent="-571500">
              <a:buFont typeface="Wingdings" panose="05000000000000000000" pitchFamily="2" charset="2"/>
              <a:buChar char="ü"/>
            </a:pPr>
            <a:r>
              <a:rPr lang="en-US" sz="3600" dirty="0">
                <a:solidFill>
                  <a:prstClr val="black"/>
                </a:solidFill>
              </a:rPr>
              <a:t> Obesity/Stomach Troubles</a:t>
            </a:r>
          </a:p>
          <a:p>
            <a:pPr marL="571500" lvl="0" indent="-571500">
              <a:buFont typeface="Wingdings" panose="05000000000000000000" pitchFamily="2" charset="2"/>
              <a:buChar char="ü"/>
            </a:pPr>
            <a:r>
              <a:rPr lang="en-US" sz="3600" dirty="0">
                <a:solidFill>
                  <a:prstClr val="black"/>
                </a:solidFill>
              </a:rPr>
              <a:t> Detoxifies the Kidneys and tones the Liver</a:t>
            </a:r>
          </a:p>
          <a:p>
            <a:pPr lvl="0"/>
            <a:endParaRPr lang="en-US" sz="1200" b="1" dirty="0">
              <a:solidFill>
                <a:prstClr val="black"/>
              </a:solidFill>
            </a:endParaRPr>
          </a:p>
          <a:p>
            <a:pPr lvl="0"/>
            <a:r>
              <a:rPr lang="en-US" sz="3600" b="1">
                <a:solidFill>
                  <a:srgbClr val="FF0000"/>
                </a:solidFill>
              </a:rPr>
              <a:t>Price </a:t>
            </a:r>
            <a:r>
              <a:rPr lang="en-US" sz="3600" b="1" smtClean="0">
                <a:solidFill>
                  <a:srgbClr val="FF0000"/>
                </a:solidFill>
              </a:rPr>
              <a:t>N2,500</a:t>
            </a:r>
            <a:r>
              <a:rPr lang="en-US" sz="3600" smtClean="0">
                <a:solidFill>
                  <a:prstClr val="black"/>
                </a:solidFill>
              </a:rPr>
              <a:t>  </a:t>
            </a:r>
            <a:r>
              <a:rPr lang="en-US" sz="3600" dirty="0">
                <a:solidFill>
                  <a:prstClr val="black"/>
                </a:solidFill>
              </a:rPr>
              <a:t>Call/</a:t>
            </a:r>
            <a:r>
              <a:rPr lang="en-US" sz="3600" dirty="0" err="1">
                <a:solidFill>
                  <a:prstClr val="black"/>
                </a:solidFill>
              </a:rPr>
              <a:t>sms</a:t>
            </a:r>
            <a:r>
              <a:rPr lang="en-US" sz="3600" dirty="0">
                <a:solidFill>
                  <a:prstClr val="black"/>
                </a:solidFill>
              </a:rPr>
              <a:t> to </a:t>
            </a:r>
            <a:r>
              <a:rPr lang="en-US" sz="3600" dirty="0" smtClean="0">
                <a:solidFill>
                  <a:prstClr val="black"/>
                </a:solidFill>
              </a:rPr>
              <a:t>buy</a:t>
            </a:r>
          </a:p>
          <a:p>
            <a:pPr lvl="0"/>
            <a:endParaRPr lang="en-US" sz="1200" dirty="0" smtClean="0">
              <a:solidFill>
                <a:prstClr val="black"/>
              </a:solidFill>
            </a:endParaRPr>
          </a:p>
          <a:p>
            <a:pPr lvl="0"/>
            <a:r>
              <a:rPr lang="en-US" sz="3600" dirty="0">
                <a:solidFill>
                  <a:prstClr val="black"/>
                </a:solidFill>
              </a:rPr>
              <a:t>Visit http</a:t>
            </a:r>
            <a:r>
              <a:rPr lang="en-US" sz="3600" dirty="0" smtClean="0">
                <a:solidFill>
                  <a:prstClr val="black"/>
                </a:solidFill>
              </a:rPr>
              <a:t>://www.ruzubitters.com/pccontrollers </a:t>
            </a:r>
          </a:p>
          <a:p>
            <a:pPr lvl="0"/>
            <a:r>
              <a:rPr lang="en-US" sz="3600" b="1" dirty="0" smtClean="0">
                <a:solidFill>
                  <a:prstClr val="black"/>
                </a:solidFill>
              </a:rPr>
              <a:t>OR</a:t>
            </a:r>
            <a:r>
              <a:rPr lang="en-US" sz="3600" dirty="0" smtClean="0">
                <a:solidFill>
                  <a:prstClr val="black"/>
                </a:solidFill>
              </a:rPr>
              <a:t> http://www.ruzumiracles.com/pccontrollers</a:t>
            </a:r>
            <a:endParaRPr lang="en-US" sz="3600" dirty="0">
              <a:solidFill>
                <a:prstClr val="black"/>
              </a:solidFill>
            </a:endParaRPr>
          </a:p>
        </p:txBody>
      </p:sp>
    </p:spTree>
    <p:extLst>
      <p:ext uri="{BB962C8B-B14F-4D97-AF65-F5344CB8AC3E}">
        <p14:creationId xmlns:p14="http://schemas.microsoft.com/office/powerpoint/2010/main" val="78411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264" t="25837" r="12618" b="13775"/>
          <a:stretch/>
        </p:blipFill>
        <p:spPr>
          <a:xfrm>
            <a:off x="1059543" y="2686720"/>
            <a:ext cx="9842320" cy="4068249"/>
          </a:xfrm>
          <a:prstGeom prst="rect">
            <a:avLst/>
          </a:prstGeom>
        </p:spPr>
      </p:pic>
      <p:sp>
        <p:nvSpPr>
          <p:cNvPr id="3" name="Rectangle 2"/>
          <p:cNvSpPr/>
          <p:nvPr/>
        </p:nvSpPr>
        <p:spPr>
          <a:xfrm>
            <a:off x="0" y="-72571"/>
            <a:ext cx="12191999" cy="1754326"/>
          </a:xfrm>
          <a:prstGeom prst="rect">
            <a:avLst/>
          </a:prstGeom>
        </p:spPr>
        <p:txBody>
          <a:bodyPr wrap="square">
            <a:spAutoFit/>
          </a:bodyPr>
          <a:lstStyle/>
          <a:p>
            <a:r>
              <a:rPr lang="en-US" sz="3600" b="1" dirty="0" smtClean="0"/>
              <a:t>Fill the mandatory amount of airtime </a:t>
            </a:r>
            <a:r>
              <a:rPr lang="en-US" sz="3600" dirty="0" smtClean="0"/>
              <a:t>you want to top up, the </a:t>
            </a:r>
            <a:r>
              <a:rPr lang="en-US" sz="3600" b="1" dirty="0" smtClean="0"/>
              <a:t>Ref No. (</a:t>
            </a:r>
            <a:r>
              <a:rPr lang="en-US" sz="3600" b="1" dirty="0" err="1" smtClean="0"/>
              <a:t>ie</a:t>
            </a:r>
            <a:r>
              <a:rPr lang="en-US" sz="3600" b="1" dirty="0" smtClean="0"/>
              <a:t> the subscriber phone number)</a:t>
            </a:r>
            <a:r>
              <a:rPr lang="en-US" sz="3600" dirty="0" smtClean="0"/>
              <a:t> the notifying mobile number and the subscriber name</a:t>
            </a:r>
            <a:r>
              <a:rPr lang="en-US" sz="3600" b="1" dirty="0" smtClean="0"/>
              <a:t> </a:t>
            </a:r>
            <a:r>
              <a:rPr lang="en-US" sz="3600" dirty="0" smtClean="0"/>
              <a:t>if you wish. Click </a:t>
            </a:r>
            <a:r>
              <a:rPr lang="en-US" sz="3600" dirty="0" err="1" smtClean="0"/>
              <a:t>Topup</a:t>
            </a:r>
            <a:r>
              <a:rPr lang="en-US" sz="3600" dirty="0" smtClean="0"/>
              <a:t>.</a:t>
            </a:r>
            <a:endParaRPr lang="en-US" sz="3600" dirty="0"/>
          </a:p>
        </p:txBody>
      </p:sp>
      <p:sp>
        <p:nvSpPr>
          <p:cNvPr id="4" name="Footer Placeholder 3"/>
          <p:cNvSpPr>
            <a:spLocks noGrp="1"/>
          </p:cNvSpPr>
          <p:nvPr>
            <p:ph type="ftr" sz="quarter" idx="11"/>
          </p:nvPr>
        </p:nvSpPr>
        <p:spPr>
          <a:xfrm>
            <a:off x="3503052" y="6389844"/>
            <a:ext cx="5589431"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15377068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VTU Presentation by P.C. Controllers Ltd - www.pccontrollers.net</a:t>
            </a:r>
            <a:endParaRPr lang="en-US"/>
          </a:p>
        </p:txBody>
      </p:sp>
      <p:sp>
        <p:nvSpPr>
          <p:cNvPr id="3" name="TextBox 2"/>
          <p:cNvSpPr txBox="1"/>
          <p:nvPr/>
        </p:nvSpPr>
        <p:spPr>
          <a:xfrm>
            <a:off x="404257" y="174541"/>
            <a:ext cx="8317712" cy="1077218"/>
          </a:xfrm>
          <a:prstGeom prst="rect">
            <a:avLst/>
          </a:prstGeom>
          <a:noFill/>
        </p:spPr>
        <p:txBody>
          <a:bodyPr wrap="square" rtlCol="0">
            <a:spAutoFit/>
          </a:bodyPr>
          <a:lstStyle/>
          <a:p>
            <a:pPr algn="ctr"/>
            <a:r>
              <a:rPr lang="en-US" sz="3200" b="1" dirty="0" smtClean="0">
                <a:solidFill>
                  <a:srgbClr val="0070C0"/>
                </a:solidFill>
                <a:latin typeface="Arial Black" pitchFamily="34" charset="0"/>
              </a:rPr>
              <a:t>Abundance In A Hostile Economy Empowerment Seminar</a:t>
            </a:r>
            <a:endParaRPr lang="en-US" sz="3200" dirty="0">
              <a:solidFill>
                <a:srgbClr val="0070C0"/>
              </a:solidFill>
              <a:latin typeface="Arial Black"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520" y="152400"/>
            <a:ext cx="273657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4933" y="1251759"/>
            <a:ext cx="11389159" cy="5016758"/>
          </a:xfrm>
          <a:prstGeom prst="rect">
            <a:avLst/>
          </a:prstGeom>
          <a:noFill/>
        </p:spPr>
        <p:txBody>
          <a:bodyPr wrap="square" rtlCol="0">
            <a:spAutoFit/>
          </a:bodyPr>
          <a:lstStyle/>
          <a:p>
            <a:r>
              <a:rPr lang="en-US" sz="3200" dirty="0" smtClean="0">
                <a:latin typeface="Times New Roman" pitchFamily="18" charset="0"/>
                <a:cs typeface="Times New Roman" pitchFamily="18" charset="0"/>
              </a:rPr>
              <a:t>Learn </a:t>
            </a:r>
            <a:r>
              <a:rPr lang="en-US" sz="3200" dirty="0">
                <a:latin typeface="Times New Roman" pitchFamily="18" charset="0"/>
                <a:cs typeface="Times New Roman" pitchFamily="18" charset="0"/>
              </a:rPr>
              <a:t>how to :</a:t>
            </a:r>
          </a:p>
          <a:p>
            <a:pPr marL="457200" indent="-457200">
              <a:buFont typeface="Wingdings" pitchFamily="2" charset="2"/>
              <a:buChar char="v"/>
            </a:pPr>
            <a:r>
              <a:rPr lang="en-US" sz="3200" dirty="0" smtClean="0">
                <a:latin typeface="Times New Roman" pitchFamily="18" charset="0"/>
                <a:cs typeface="Times New Roman" pitchFamily="18" charset="0"/>
              </a:rPr>
              <a:t>Be </a:t>
            </a:r>
            <a:r>
              <a:rPr lang="en-US" sz="3200" b="1" dirty="0">
                <a:latin typeface="Times New Roman" pitchFamily="18" charset="0"/>
                <a:cs typeface="Times New Roman" pitchFamily="18" charset="0"/>
              </a:rPr>
              <a:t>RECESSION PROOF</a:t>
            </a:r>
            <a:r>
              <a:rPr lang="en-US" sz="3200" dirty="0">
                <a:latin typeface="Times New Roman" pitchFamily="18" charset="0"/>
                <a:cs typeface="Times New Roman" pitchFamily="18" charset="0"/>
              </a:rPr>
              <a:t> at any time of recession. </a:t>
            </a:r>
          </a:p>
          <a:p>
            <a:pPr marL="457200" indent="-457200">
              <a:buFont typeface="Wingdings" pitchFamily="2" charset="2"/>
              <a:buChar char="v"/>
            </a:pPr>
            <a:r>
              <a:rPr lang="en-US" sz="3200" dirty="0" smtClean="0">
                <a:latin typeface="Times New Roman" pitchFamily="18" charset="0"/>
                <a:cs typeface="Times New Roman" pitchFamily="18" charset="0"/>
              </a:rPr>
              <a:t>Turn </a:t>
            </a:r>
            <a:r>
              <a:rPr lang="en-US" sz="3200" dirty="0">
                <a:latin typeface="Times New Roman" pitchFamily="18" charset="0"/>
                <a:cs typeface="Times New Roman" pitchFamily="18" charset="0"/>
              </a:rPr>
              <a:t>your recession into prosperity. </a:t>
            </a:r>
          </a:p>
          <a:p>
            <a:pPr marL="457200" indent="-457200">
              <a:buFont typeface="Wingdings" pitchFamily="2" charset="2"/>
              <a:buChar char="v"/>
            </a:pPr>
            <a:r>
              <a:rPr lang="en-US" sz="3200" dirty="0" smtClean="0">
                <a:latin typeface="Times New Roman" pitchFamily="18" charset="0"/>
                <a:cs typeface="Times New Roman" pitchFamily="18" charset="0"/>
              </a:rPr>
              <a:t>Be </a:t>
            </a:r>
            <a:r>
              <a:rPr lang="en-US" sz="3200" dirty="0">
                <a:latin typeface="Times New Roman" pitchFamily="18" charset="0"/>
                <a:cs typeface="Times New Roman" pitchFamily="18" charset="0"/>
              </a:rPr>
              <a:t>healthy and wealthy in time of recession.</a:t>
            </a:r>
          </a:p>
          <a:p>
            <a:pPr marL="457200" indent="-457200">
              <a:buFont typeface="Wingdings" pitchFamily="2" charset="2"/>
              <a:buChar char="v"/>
            </a:pPr>
            <a:r>
              <a:rPr lang="en-US" sz="3200" dirty="0" smtClean="0">
                <a:latin typeface="Times New Roman" pitchFamily="18" charset="0"/>
                <a:cs typeface="Times New Roman" pitchFamily="18" charset="0"/>
              </a:rPr>
              <a:t>Amongst </a:t>
            </a:r>
            <a:r>
              <a:rPr lang="en-US" sz="3200" dirty="0">
                <a:latin typeface="Times New Roman" pitchFamily="18" charset="0"/>
                <a:cs typeface="Times New Roman" pitchFamily="18" charset="0"/>
              </a:rPr>
              <a:t>several others</a:t>
            </a:r>
          </a:p>
          <a:p>
            <a:r>
              <a:rPr lang="en-US" sz="3200" dirty="0">
                <a:latin typeface="Times New Roman" pitchFamily="18" charset="0"/>
                <a:cs typeface="Times New Roman" pitchFamily="18" charset="0"/>
              </a:rPr>
              <a:t>Date : </a:t>
            </a:r>
            <a:r>
              <a:rPr lang="en-US" sz="3200" b="1" dirty="0">
                <a:latin typeface="Times New Roman" pitchFamily="18" charset="0"/>
                <a:cs typeface="Times New Roman" pitchFamily="18" charset="0"/>
              </a:rPr>
              <a:t>This Monday or As Desired</a:t>
            </a:r>
            <a:r>
              <a:rPr lang="en-US" sz="3200" dirty="0">
                <a:latin typeface="Times New Roman" pitchFamily="18" charset="0"/>
                <a:cs typeface="Times New Roman" pitchFamily="18" charset="0"/>
              </a:rPr>
              <a:t> Time : 10am</a:t>
            </a:r>
          </a:p>
          <a:p>
            <a:r>
              <a:rPr lang="fr-FR" sz="3200" dirty="0">
                <a:latin typeface="Times New Roman" pitchFamily="18" charset="0"/>
                <a:cs typeface="Times New Roman" pitchFamily="18" charset="0"/>
              </a:rPr>
              <a:t>Venue : 21/23 </a:t>
            </a:r>
            <a:r>
              <a:rPr lang="fr-FR" sz="3200" dirty="0" err="1">
                <a:latin typeface="Times New Roman" pitchFamily="18" charset="0"/>
                <a:cs typeface="Times New Roman" pitchFamily="18" charset="0"/>
              </a:rPr>
              <a:t>Aromire</a:t>
            </a:r>
            <a:r>
              <a:rPr lang="fr-FR" sz="3200" dirty="0">
                <a:latin typeface="Times New Roman" pitchFamily="18" charset="0"/>
                <a:cs typeface="Times New Roman" pitchFamily="18" charset="0"/>
              </a:rPr>
              <a:t> Avenue </a:t>
            </a:r>
            <a:r>
              <a:rPr lang="fr-FR" sz="3200" dirty="0" err="1">
                <a:latin typeface="Times New Roman" pitchFamily="18" charset="0"/>
                <a:cs typeface="Times New Roman" pitchFamily="18" charset="0"/>
              </a:rPr>
              <a:t>Ikeja</a:t>
            </a:r>
            <a:r>
              <a:rPr lang="fr-FR" sz="3200" dirty="0">
                <a:latin typeface="Times New Roman" pitchFamily="18" charset="0"/>
                <a:cs typeface="Times New Roman" pitchFamily="18" charset="0"/>
              </a:rPr>
              <a:t>, Lagos</a:t>
            </a:r>
          </a:p>
          <a:p>
            <a:r>
              <a:rPr lang="en-US" sz="3200" dirty="0">
                <a:latin typeface="Times New Roman" pitchFamily="18" charset="0"/>
                <a:cs typeface="Times New Roman" pitchFamily="18" charset="0"/>
              </a:rPr>
              <a:t>Fee : Absolutely FREE</a:t>
            </a:r>
          </a:p>
          <a:p>
            <a:r>
              <a:rPr lang="en-US" sz="3200" dirty="0">
                <a:latin typeface="Times New Roman" pitchFamily="18" charset="0"/>
                <a:cs typeface="Times New Roman" pitchFamily="18" charset="0"/>
              </a:rPr>
              <a:t>To register/attend send </a:t>
            </a:r>
            <a:r>
              <a:rPr lang="en-US" sz="3200" dirty="0" smtClean="0">
                <a:latin typeface="Times New Roman" pitchFamily="18" charset="0"/>
                <a:cs typeface="Times New Roman" pitchFamily="18" charset="0"/>
              </a:rPr>
              <a:t>FLP, your </a:t>
            </a:r>
            <a:r>
              <a:rPr lang="en-US" sz="3200" dirty="0">
                <a:latin typeface="Times New Roman" pitchFamily="18" charset="0"/>
                <a:cs typeface="Times New Roman" pitchFamily="18" charset="0"/>
              </a:rPr>
              <a:t>NAME, STATE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Ikeja</a:t>
            </a:r>
            <a:r>
              <a:rPr lang="en-US" sz="3200" dirty="0">
                <a:latin typeface="Times New Roman" pitchFamily="18" charset="0"/>
                <a:cs typeface="Times New Roman" pitchFamily="18" charset="0"/>
              </a:rPr>
              <a:t> Lagos) and BEST EMAIL ADDRESS to WHATSAPP NO </a:t>
            </a:r>
            <a:r>
              <a:rPr lang="en-US" sz="3200" dirty="0" smtClean="0">
                <a:latin typeface="Times New Roman" pitchFamily="18" charset="0"/>
                <a:cs typeface="Times New Roman" pitchFamily="18" charset="0"/>
              </a:rPr>
              <a:t>08097015999</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2328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78051" y="6380260"/>
            <a:ext cx="5628068" cy="365125"/>
          </a:xfrm>
        </p:spPr>
        <p:txBody>
          <a:bodyPr/>
          <a:lstStyle/>
          <a:p>
            <a:r>
              <a:rPr lang="en-US" sz="1600" dirty="0" smtClean="0"/>
              <a:t>VTU Presentation by P.C. Controllers Ltd - www.pccontrollers.net</a:t>
            </a:r>
            <a:endParaRPr lang="en-US" sz="1600" dirty="0"/>
          </a:p>
        </p:txBody>
      </p:sp>
      <p:pic>
        <p:nvPicPr>
          <p:cNvPr id="3" name="Picture 2"/>
          <p:cNvPicPr>
            <a:picLocks noChangeAspect="1"/>
          </p:cNvPicPr>
          <p:nvPr/>
        </p:nvPicPr>
        <p:blipFill rotWithShape="1">
          <a:blip r:embed="rId2"/>
          <a:srcRect l="11165" t="26232" r="12320" b="13380"/>
          <a:stretch/>
        </p:blipFill>
        <p:spPr>
          <a:xfrm>
            <a:off x="1118315" y="1774816"/>
            <a:ext cx="9955369" cy="4417453"/>
          </a:xfrm>
          <a:prstGeom prst="rect">
            <a:avLst/>
          </a:prstGeom>
        </p:spPr>
      </p:pic>
      <p:sp>
        <p:nvSpPr>
          <p:cNvPr id="4" name="Rectangle 3"/>
          <p:cNvSpPr/>
          <p:nvPr/>
        </p:nvSpPr>
        <p:spPr>
          <a:xfrm>
            <a:off x="321972" y="203933"/>
            <a:ext cx="11732653" cy="1200329"/>
          </a:xfrm>
          <a:prstGeom prst="rect">
            <a:avLst/>
          </a:prstGeom>
        </p:spPr>
        <p:txBody>
          <a:bodyPr wrap="square">
            <a:spAutoFit/>
          </a:bodyPr>
          <a:lstStyle/>
          <a:p>
            <a:r>
              <a:rPr lang="en-US" sz="3600" dirty="0" smtClean="0"/>
              <a:t>This page appears for you to reconfirm. </a:t>
            </a:r>
            <a:r>
              <a:rPr lang="en-US" sz="3600" dirty="0"/>
              <a:t>Click yes to confirm. </a:t>
            </a:r>
            <a:r>
              <a:rPr lang="en-US" sz="3600" b="1" dirty="0">
                <a:solidFill>
                  <a:srgbClr val="FF0000"/>
                </a:solidFill>
              </a:rPr>
              <a:t>Please note</a:t>
            </a:r>
            <a:r>
              <a:rPr lang="en-US" sz="3600" dirty="0"/>
              <a:t> once confirmed it </a:t>
            </a:r>
            <a:r>
              <a:rPr lang="en-US" sz="3600" b="1" dirty="0">
                <a:solidFill>
                  <a:srgbClr val="FF0000"/>
                </a:solidFill>
              </a:rPr>
              <a:t>cannot be reversed</a:t>
            </a:r>
          </a:p>
        </p:txBody>
      </p:sp>
    </p:spTree>
    <p:extLst>
      <p:ext uri="{BB962C8B-B14F-4D97-AF65-F5344CB8AC3E}">
        <p14:creationId xmlns:p14="http://schemas.microsoft.com/office/powerpoint/2010/main" val="1121097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067" t="25309" r="12221" b="17121"/>
          <a:stretch/>
        </p:blipFill>
        <p:spPr>
          <a:xfrm>
            <a:off x="914196" y="1971081"/>
            <a:ext cx="9981127" cy="4211392"/>
          </a:xfrm>
          <a:prstGeom prst="rect">
            <a:avLst/>
          </a:prstGeom>
        </p:spPr>
      </p:pic>
      <p:sp>
        <p:nvSpPr>
          <p:cNvPr id="3" name="Rectangle 2"/>
          <p:cNvSpPr/>
          <p:nvPr/>
        </p:nvSpPr>
        <p:spPr>
          <a:xfrm>
            <a:off x="0" y="37045"/>
            <a:ext cx="12191999" cy="1754326"/>
          </a:xfrm>
          <a:prstGeom prst="rect">
            <a:avLst/>
          </a:prstGeom>
        </p:spPr>
        <p:txBody>
          <a:bodyPr wrap="square">
            <a:spAutoFit/>
          </a:bodyPr>
          <a:lstStyle/>
          <a:p>
            <a:r>
              <a:rPr lang="en-US" sz="3600" dirty="0" smtClean="0"/>
              <a:t>You will see this confirmation/receipt page if you are error free but if there is an error please check and resend.  You may click print if you have a printer or need a receipt.</a:t>
            </a:r>
            <a:endParaRPr lang="en-US" sz="3600" dirty="0"/>
          </a:p>
        </p:txBody>
      </p:sp>
      <p:sp>
        <p:nvSpPr>
          <p:cNvPr id="4" name="Footer Placeholder 3"/>
          <p:cNvSpPr>
            <a:spLocks noGrp="1"/>
          </p:cNvSpPr>
          <p:nvPr>
            <p:ph type="ftr" sz="quarter" idx="11"/>
          </p:nvPr>
        </p:nvSpPr>
        <p:spPr>
          <a:xfrm>
            <a:off x="2833352" y="6362183"/>
            <a:ext cx="5718220" cy="365125"/>
          </a:xfrm>
        </p:spPr>
        <p:txBody>
          <a:bodyPr/>
          <a:lstStyle/>
          <a:p>
            <a:r>
              <a:rPr lang="en-US" sz="1600" dirty="0" smtClean="0"/>
              <a:t>VTU Presentation by P.C. Controllers Ltd - www.pccontrollers.net</a:t>
            </a:r>
            <a:endParaRPr lang="en-US" sz="1600" dirty="0"/>
          </a:p>
        </p:txBody>
      </p:sp>
    </p:spTree>
    <p:extLst>
      <p:ext uri="{BB962C8B-B14F-4D97-AF65-F5344CB8AC3E}">
        <p14:creationId xmlns:p14="http://schemas.microsoft.com/office/powerpoint/2010/main" val="2418801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TotalTime>
  <Words>3492</Words>
  <Application>Microsoft Office PowerPoint</Application>
  <PresentationFormat>Custom</PresentationFormat>
  <Paragraphs>312</Paragraphs>
  <Slides>70</Slides>
  <Notes>7</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Arizona Mobifin VTU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Olayinka Abiodun</dc:creator>
  <cp:lastModifiedBy>user</cp:lastModifiedBy>
  <cp:revision>162</cp:revision>
  <dcterms:created xsi:type="dcterms:W3CDTF">2014-06-12T15:32:21Z</dcterms:created>
  <dcterms:modified xsi:type="dcterms:W3CDTF">2017-11-15T08:44:27Z</dcterms:modified>
  <cp:contentStatus/>
</cp:coreProperties>
</file>